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5"/>
  </p:notesMasterIdLst>
  <p:sldIdLst>
    <p:sldId id="273" r:id="rId5"/>
    <p:sldId id="2142533171" r:id="rId6"/>
    <p:sldId id="2147375262" r:id="rId7"/>
    <p:sldId id="2147375263" r:id="rId8"/>
    <p:sldId id="2147375256" r:id="rId9"/>
    <p:sldId id="2142533176" r:id="rId10"/>
    <p:sldId id="2147375243" r:id="rId11"/>
    <p:sldId id="2142533183" r:id="rId12"/>
    <p:sldId id="2147375255" r:id="rId13"/>
    <p:sldId id="2142533181" r:id="rId14"/>
    <p:sldId id="2142533182" r:id="rId15"/>
    <p:sldId id="2147375264" r:id="rId16"/>
    <p:sldId id="297" r:id="rId17"/>
    <p:sldId id="2142533185" r:id="rId18"/>
    <p:sldId id="2142533194" r:id="rId19"/>
    <p:sldId id="2142533188" r:id="rId20"/>
    <p:sldId id="2147375257" r:id="rId21"/>
    <p:sldId id="2147375247" r:id="rId22"/>
    <p:sldId id="2147375244" r:id="rId23"/>
    <p:sldId id="2147375245"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Fira Sans" panose="020B0503050000020004" pitchFamily="34" charset="0"/>
      <p:regular r:id="rId30"/>
      <p:bold r:id="rId31"/>
      <p:italic r:id="rId32"/>
      <p:boldItalic r:id="rId33"/>
    </p:embeddedFont>
    <p:embeddedFont>
      <p:font typeface="Inter" panose="020B0604020202020204" charset="0"/>
      <p:regular r:id="rId34"/>
      <p:bold r:id="rId35"/>
      <p:italic r:id="rId36"/>
      <p:boldItalic r:id="rId37"/>
    </p:embeddedFont>
    <p:embeddedFont>
      <p:font typeface="Inter Extra Bold" panose="020B0604020202020204" charset="0"/>
      <p:bold r:id="rId38"/>
      <p:italic r:id="rId39"/>
      <p:boldItalic r:id="rId40"/>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C0348"/>
    <a:srgbClr val="549CFF"/>
    <a:srgbClr val="120A48"/>
    <a:srgbClr val="EAEFFF"/>
    <a:srgbClr val="211953"/>
    <a:srgbClr val="F70F5D"/>
    <a:srgbClr val="F993B9"/>
    <a:srgbClr val="6404DA"/>
    <a:srgbClr val="04D3AA"/>
    <a:srgbClr val="1C98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BA65DB-9309-4458-B36E-D93291DF996B}" v="3" dt="2023-04-24T15:19:19.0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3792" autoAdjust="0"/>
  </p:normalViewPr>
  <p:slideViewPr>
    <p:cSldViewPr snapToGrid="0">
      <p:cViewPr varScale="1">
        <p:scale>
          <a:sx n="103" d="100"/>
          <a:sy n="103" d="100"/>
        </p:scale>
        <p:origin x="79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9.fntdata"/><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6.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26.4.2023</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2</a:t>
            </a:fld>
            <a:endParaRPr lang="en-GB"/>
          </a:p>
        </p:txBody>
      </p:sp>
    </p:spTree>
    <p:extLst>
      <p:ext uri="{BB962C8B-B14F-4D97-AF65-F5344CB8AC3E}">
        <p14:creationId xmlns:p14="http://schemas.microsoft.com/office/powerpoint/2010/main" val="2961441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18</a:t>
            </a:fld>
            <a:endParaRPr lang="en-GB"/>
          </a:p>
        </p:txBody>
      </p:sp>
    </p:spTree>
    <p:extLst>
      <p:ext uri="{BB962C8B-B14F-4D97-AF65-F5344CB8AC3E}">
        <p14:creationId xmlns:p14="http://schemas.microsoft.com/office/powerpoint/2010/main" val="2672077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BB66EF-16C6-4772-8BEF-FA03DF44B885}" type="slidenum">
              <a:rPr lang="fi-FI" smtClean="0"/>
              <a:pPr/>
              <a:t>4</a:t>
            </a:fld>
            <a:endParaRPr lang="fi-FI"/>
          </a:p>
        </p:txBody>
      </p:sp>
    </p:spTree>
    <p:extLst>
      <p:ext uri="{BB962C8B-B14F-4D97-AF65-F5344CB8AC3E}">
        <p14:creationId xmlns:p14="http://schemas.microsoft.com/office/powerpoint/2010/main" val="3501875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r>
              <a:rPr lang="en-GB" dirty="0"/>
              <a:t>. Invoice will be received by E-invoice Sending service</a:t>
            </a:r>
          </a:p>
          <a:p>
            <a:r>
              <a:rPr lang="en-GB" dirty="0"/>
              <a:t>Domestic flow will be detected based on SIREN/SIRET/Country code/ ID </a:t>
            </a:r>
            <a:r>
              <a:rPr lang="fr-FR" dirty="0"/>
              <a:t>TVA intracommunautaire/RIDET/Le numéro Tahiti </a:t>
            </a:r>
          </a:p>
          <a:p>
            <a:endParaRPr lang="en-GB" dirty="0"/>
          </a:p>
          <a:p>
            <a:r>
              <a:rPr lang="fr-FR" dirty="0"/>
              <a:t>- Le SIRET pour les tiers dont BT-29-1 est égale à 0009</a:t>
            </a:r>
          </a:p>
          <a:p>
            <a:r>
              <a:rPr lang="fr-FR" dirty="0"/>
              <a:t>- L’identifiant de TVA intracommunautaire pour les tiers dont BT-29-1 est égale à 0300(*)</a:t>
            </a:r>
          </a:p>
          <a:p>
            <a:r>
              <a:rPr lang="fr-FR" dirty="0"/>
              <a:t>- Le code Pays et les 16 premiers caractères de la raison sociale dont BT-29-1 est égale à 0301(*)</a:t>
            </a:r>
          </a:p>
          <a:p>
            <a:r>
              <a:rPr lang="fr-FR" dirty="0"/>
              <a:t>- Le RIDET dont BT-29-1 est égale à 0302(*)</a:t>
            </a:r>
          </a:p>
          <a:p>
            <a:r>
              <a:rPr lang="fr-FR" dirty="0"/>
              <a:t>- Le numéro Tahiti dont BT-29-1 est égale à 0303(*)</a:t>
            </a:r>
          </a:p>
          <a:p>
            <a:pPr marL="171450" indent="-171450">
              <a:buFontTx/>
              <a:buChar char="-"/>
            </a:pPr>
            <a:r>
              <a:rPr lang="fr-FR" dirty="0"/>
              <a:t>Le code Pays et les 16 premiers caractères de la raison sociale dont BT-29-1 est égale à 0304(*)</a:t>
            </a:r>
          </a:p>
          <a:p>
            <a:pPr marL="171450" indent="-171450">
              <a:buFontTx/>
              <a:buChar char="-"/>
            </a:pPr>
            <a:endParaRPr lang="fr-FR" dirty="0"/>
          </a:p>
          <a:p>
            <a:r>
              <a:rPr lang="en-US" sz="1200" b="1" i="1" dirty="0"/>
              <a:t>CODE ROUTAGE</a:t>
            </a:r>
          </a:p>
          <a:p>
            <a:r>
              <a:rPr lang="en-US" sz="1200" b="1" dirty="0"/>
              <a:t>ISO 6523, </a:t>
            </a:r>
            <a:r>
              <a:rPr lang="en-US" sz="1200" b="1" dirty="0" err="1"/>
              <a:t>notamment</a:t>
            </a:r>
            <a:r>
              <a:rPr lang="en-US" sz="1200" b="1" dirty="0"/>
              <a:t> les </a:t>
            </a:r>
            <a:r>
              <a:rPr lang="en-US" sz="1200" b="1" dirty="0" err="1"/>
              <a:t>valeurs</a:t>
            </a:r>
            <a:r>
              <a:rPr lang="en-US" sz="1200" b="1" dirty="0"/>
              <a:t> :</a:t>
            </a:r>
          </a:p>
          <a:p>
            <a:r>
              <a:rPr lang="en-US" sz="1200" b="1" dirty="0"/>
              <a:t>- 0060 : DUNS</a:t>
            </a:r>
          </a:p>
          <a:p>
            <a:r>
              <a:rPr lang="en-US" sz="1200" b="1" dirty="0"/>
              <a:t>- 0088 : GLN</a:t>
            </a:r>
          </a:p>
          <a:p>
            <a:r>
              <a:rPr lang="en-US" sz="1200" b="1" dirty="0"/>
              <a:t>- 0177 : ODETTE</a:t>
            </a:r>
          </a:p>
          <a:p>
            <a:r>
              <a:rPr lang="en-US" sz="1200" b="1" dirty="0"/>
              <a:t>- 0205 : code service</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D8190B9A-2ADF-4CAE-B8E7-60E4663876E0}" type="slidenum">
              <a:rPr lang="en-GB" smtClean="0"/>
              <a:pPr/>
              <a:t>6</a:t>
            </a:fld>
            <a:endParaRPr lang="en-GB"/>
          </a:p>
        </p:txBody>
      </p:sp>
    </p:spTree>
    <p:extLst>
      <p:ext uri="{BB962C8B-B14F-4D97-AF65-F5344CB8AC3E}">
        <p14:creationId xmlns:p14="http://schemas.microsoft.com/office/powerpoint/2010/main" val="2371790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Basware is changing. We aim be a customer centric SaaS business focused on making it happen for our customers and driving value for you. Today we want to talk about three concrete things that are underway:</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2"/>
              </a:solidFill>
            </a:endParaRPr>
          </a:p>
          <a:p>
            <a:endParaRPr lang="en-GB" dirty="0"/>
          </a:p>
        </p:txBody>
      </p:sp>
      <p:sp>
        <p:nvSpPr>
          <p:cNvPr id="4" name="Slide Number Placeholder 3"/>
          <p:cNvSpPr>
            <a:spLocks noGrp="1"/>
          </p:cNvSpPr>
          <p:nvPr>
            <p:ph type="sldNum" sz="quarter" idx="5"/>
          </p:nvPr>
        </p:nvSpPr>
        <p:spPr/>
        <p:txBody>
          <a:bodyPr/>
          <a:lstStyle/>
          <a:p>
            <a:fld id="{D8190B9A-2ADF-4CAE-B8E7-60E4663876E0}" type="slidenum">
              <a:rPr lang="en-GB" smtClean="0"/>
              <a:pPr/>
              <a:t>7</a:t>
            </a:fld>
            <a:endParaRPr lang="en-GB"/>
          </a:p>
        </p:txBody>
      </p:sp>
    </p:spTree>
    <p:extLst>
      <p:ext uri="{BB962C8B-B14F-4D97-AF65-F5344CB8AC3E}">
        <p14:creationId xmlns:p14="http://schemas.microsoft.com/office/powerpoint/2010/main" val="3928801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8190B9A-2ADF-4CAE-B8E7-60E4663876E0}" type="slidenum">
              <a:rPr lang="en-GB" smtClean="0"/>
              <a:pPr/>
              <a:t>10</a:t>
            </a:fld>
            <a:endParaRPr lang="en-GB"/>
          </a:p>
        </p:txBody>
      </p:sp>
    </p:spTree>
    <p:extLst>
      <p:ext uri="{BB962C8B-B14F-4D97-AF65-F5344CB8AC3E}">
        <p14:creationId xmlns:p14="http://schemas.microsoft.com/office/powerpoint/2010/main" val="1348051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11</a:t>
            </a:fld>
            <a:endParaRPr lang="en-GB"/>
          </a:p>
        </p:txBody>
      </p:sp>
    </p:spTree>
    <p:extLst>
      <p:ext uri="{BB962C8B-B14F-4D97-AF65-F5344CB8AC3E}">
        <p14:creationId xmlns:p14="http://schemas.microsoft.com/office/powerpoint/2010/main" val="186471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14</a:t>
            </a:fld>
            <a:endParaRPr lang="en-GB"/>
          </a:p>
        </p:txBody>
      </p:sp>
    </p:spTree>
    <p:extLst>
      <p:ext uri="{BB962C8B-B14F-4D97-AF65-F5344CB8AC3E}">
        <p14:creationId xmlns:p14="http://schemas.microsoft.com/office/powerpoint/2010/main" val="2172584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15</a:t>
            </a:fld>
            <a:endParaRPr lang="en-GB"/>
          </a:p>
        </p:txBody>
      </p:sp>
    </p:spTree>
    <p:extLst>
      <p:ext uri="{BB962C8B-B14F-4D97-AF65-F5344CB8AC3E}">
        <p14:creationId xmlns:p14="http://schemas.microsoft.com/office/powerpoint/2010/main" val="404107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Basware is changing. We aim be a customer centric SaaS business focused on making it happen for our customers and driving value for you. Today we want to talk about three concrete things that are underway:</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New customer success model to drive value creation – We are transforming our customer success model and team to ensure that we have focus on value and outcomes. This means upskilling, restructuring, investment in tools and ensuring the rest of the organisation is there to support the CSMs.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tx2"/>
                </a:solidFill>
              </a:rPr>
              <a:t>Regional support and professional services teams structured around customer – We are reorganising our PS and support teams to be regionally focused and training them across technologies. This will better position them to support you end to end and reduce unnecessary hand-offs between teams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chemeClr val="tx2"/>
                </a:solidFill>
              </a:rPr>
              <a:t>To signal the changes at Basware and our renewed commitment to customer success and business outcomes, we are rebranding. Our brand signifies our commitment to making it all just happen for our customers.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schemeClr val="tx2"/>
              </a:solidFill>
            </a:endParaRPr>
          </a:p>
          <a:p>
            <a:endParaRPr lang="en-GB"/>
          </a:p>
        </p:txBody>
      </p:sp>
      <p:sp>
        <p:nvSpPr>
          <p:cNvPr id="4" name="Slide Number Placeholder 3"/>
          <p:cNvSpPr>
            <a:spLocks noGrp="1"/>
          </p:cNvSpPr>
          <p:nvPr>
            <p:ph type="sldNum" sz="quarter" idx="5"/>
          </p:nvPr>
        </p:nvSpPr>
        <p:spPr/>
        <p:txBody>
          <a:bodyPr/>
          <a:lstStyle/>
          <a:p>
            <a:fld id="{D8190B9A-2ADF-4CAE-B8E7-60E4663876E0}" type="slidenum">
              <a:rPr lang="en-GB" smtClean="0"/>
              <a:pPr/>
              <a:t>16</a:t>
            </a:fld>
            <a:endParaRPr lang="en-GB"/>
          </a:p>
        </p:txBody>
      </p:sp>
    </p:spTree>
    <p:extLst>
      <p:ext uri="{BB962C8B-B14F-4D97-AF65-F5344CB8AC3E}">
        <p14:creationId xmlns:p14="http://schemas.microsoft.com/office/powerpoint/2010/main" val="31400263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0.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3.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32.svg"/><Relationship Id="rId2" Type="http://schemas.openxmlformats.org/officeDocument/2006/relationships/image" Target="../media/image44.jpe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Master" Target="../slideMasters/slideMaster1.xml"/><Relationship Id="rId5" Type="http://schemas.openxmlformats.org/officeDocument/2006/relationships/image" Target="../media/image50.svg"/><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1.xml"/><Relationship Id="rId5" Type="http://schemas.openxmlformats.org/officeDocument/2006/relationships/image" Target="../media/image35.svg"/><Relationship Id="rId4" Type="http://schemas.openxmlformats.org/officeDocument/2006/relationships/image" Target="../media/image31.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3.jpe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5.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6.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a:t>01</a:t>
            </a:r>
            <a:endParaRPr lang="fi-FI"/>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02</a:t>
            </a:r>
            <a:endParaRPr lang="fi-FI"/>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03</a:t>
            </a:r>
            <a:endParaRPr lang="fi-FI"/>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04</a:t>
            </a:r>
            <a:endParaRPr lang="fi-FI"/>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05</a:t>
            </a:r>
            <a:endParaRPr lang="fi-FI"/>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a:solidFill>
                  <a:schemeClr val="accent3"/>
                </a:solidFill>
                <a:latin typeface="+mj-lt"/>
              </a:defRPr>
            </a:lvl1pPr>
          </a:lstStyle>
          <a:p>
            <a:pPr lvl="0"/>
            <a:r>
              <a:rPr lang="en-US"/>
              <a:t>06</a:t>
            </a:r>
            <a:endParaRPr lang="fi-FI"/>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pic>
        <p:nvPicPr>
          <p:cNvPr id="9" name="Picture 8" descr="A picture containing text&#10;&#10;Description automatically generated">
            <a:extLst>
              <a:ext uri="{FF2B5EF4-FFF2-40B4-BE49-F238E27FC236}">
                <a16:creationId xmlns:a16="http://schemas.microsoft.com/office/drawing/2014/main" id="{AFFEF40E-E1F5-4A2C-8465-DEE84E0EB39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9000"/>
            <a:ext cx="12192000" cy="3429000"/>
          </a:xfrm>
          <a:prstGeom prst="rect">
            <a:avLst/>
          </a:prstGeom>
        </p:spPr>
      </p:pic>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6" name="Picture 5" descr="Clouds in the sky&#10;&#10;Description automatically generated">
            <a:extLst>
              <a:ext uri="{FF2B5EF4-FFF2-40B4-BE49-F238E27FC236}">
                <a16:creationId xmlns:a16="http://schemas.microsoft.com/office/drawing/2014/main" id="{D334CAA9-279B-44BA-8E35-A4ED6F24EBC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428998"/>
            <a:ext cx="12191997" cy="3429001"/>
          </a:xfrm>
          <a:prstGeom prst="rect">
            <a:avLst/>
          </a:prstGeom>
        </p:spPr>
      </p:pic>
      <p:pic>
        <p:nvPicPr>
          <p:cNvPr id="11" name="Graphic 10">
            <a:extLst>
              <a:ext uri="{FF2B5EF4-FFF2-40B4-BE49-F238E27FC236}">
                <a16:creationId xmlns:a16="http://schemas.microsoft.com/office/drawing/2014/main" id="{2ACEE012-58CD-4D9C-861E-FE08BB205E24}"/>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5" name="Picture 4">
            <a:extLst>
              <a:ext uri="{FF2B5EF4-FFF2-40B4-BE49-F238E27FC236}">
                <a16:creationId xmlns:a16="http://schemas.microsoft.com/office/drawing/2014/main" id="{35A121CD-2A20-477F-8512-7CE4C415277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3429000"/>
            <a:ext cx="12192000" cy="3429000"/>
          </a:xfrm>
          <a:prstGeom prst="rect">
            <a:avLst/>
          </a:prstGeom>
        </p:spPr>
      </p:pic>
      <p:pic>
        <p:nvPicPr>
          <p:cNvPr id="9" name="Graphic 8">
            <a:extLst>
              <a:ext uri="{FF2B5EF4-FFF2-40B4-BE49-F238E27FC236}">
                <a16:creationId xmlns:a16="http://schemas.microsoft.com/office/drawing/2014/main" id="{FD75D97F-A58E-4136-9F63-4709407D8B0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tx1"/>
                </a:solidFill>
              </a:defRPr>
            </a:lvl1pPr>
          </a:lstStyle>
          <a:p>
            <a:r>
              <a:rPr lang="en-US"/>
              <a:t>Click to edit Divider title style</a:t>
            </a:r>
            <a:endParaRPr lang="fi-FI"/>
          </a:p>
        </p:txBody>
      </p:sp>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Picture 9">
            <a:extLst>
              <a:ext uri="{FF2B5EF4-FFF2-40B4-BE49-F238E27FC236}">
                <a16:creationId xmlns:a16="http://schemas.microsoft.com/office/drawing/2014/main" id="{6AE6DC60-4997-4119-BFF7-BA07B66853C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6" y="3429000"/>
            <a:ext cx="12191554" cy="3429000"/>
          </a:xfrm>
          <a:prstGeom prst="rect">
            <a:avLst/>
          </a:prstGeom>
        </p:spPr>
      </p:pic>
      <p:pic>
        <p:nvPicPr>
          <p:cNvPr id="14" name="Graphic 13">
            <a:extLst>
              <a:ext uri="{FF2B5EF4-FFF2-40B4-BE49-F238E27FC236}">
                <a16:creationId xmlns:a16="http://schemas.microsoft.com/office/drawing/2014/main" id="{C58F91CF-84D6-4E5D-B17D-5FA9F720951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90000"/>
              </a:lnSpc>
              <a:defRPr sz="4400">
                <a:solidFill>
                  <a:schemeClr val="bg1"/>
                </a:solidFill>
              </a:defRPr>
            </a:lvl1pPr>
          </a:lstStyle>
          <a:p>
            <a:r>
              <a:rPr lang="en-US"/>
              <a:t>Click to edit Divider title style</a:t>
            </a:r>
            <a:endParaRPr lang="fi-FI"/>
          </a:p>
        </p:txBody>
      </p:sp>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9077325" cy="1124367"/>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9077325" cy="1124367"/>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1">
              <a:alpha val="20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ck Background White Blue">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2">
              <a:alpha val="15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671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ck Background White Pink">
    <p:spTree>
      <p:nvGrpSpPr>
        <p:cNvPr id="1" name=""/>
        <p:cNvGrpSpPr/>
        <p:nvPr/>
      </p:nvGrpSpPr>
      <p:grpSpPr>
        <a:xfrm>
          <a:off x="0" y="0"/>
          <a:ext cx="0" cy="0"/>
          <a:chOff x="0" y="0"/>
          <a:chExt cx="0" cy="0"/>
        </a:xfrm>
      </p:grpSpPr>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chemeClr val="accent3">
              <a:alpha val="15000"/>
            </a:scheme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tx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386353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28998"/>
            <a:ext cx="4772025" cy="3429001"/>
          </a:xfrm>
          <a:prstGeom prst="rect">
            <a:avLst/>
          </a:prstGeom>
        </p:spPr>
      </p:pic>
      <p:sp>
        <p:nvSpPr>
          <p:cNvPr id="11" name="Rectangle 10">
            <a:extLst>
              <a:ext uri="{FF2B5EF4-FFF2-40B4-BE49-F238E27FC236}">
                <a16:creationId xmlns:a16="http://schemas.microsoft.com/office/drawing/2014/main" id="{C4E894D2-9E56-49D5-9FB0-5818994F323F}"/>
              </a:ext>
            </a:extLst>
          </p:cNvPr>
          <p:cNvSpPr/>
          <p:nvPr userDrawn="1"/>
        </p:nvSpPr>
        <p:spPr>
          <a:xfrm>
            <a:off x="-1" y="6356350"/>
            <a:ext cx="4772025" cy="501648"/>
          </a:xfrm>
          <a:prstGeom prst="rect">
            <a:avLst/>
          </a:prstGeom>
          <a:gradFill>
            <a:gsLst>
              <a:gs pos="0">
                <a:schemeClr val="tx2">
                  <a:alpha val="0"/>
                </a:schemeClr>
              </a:gs>
              <a:gs pos="100000">
                <a:schemeClr val="tx2">
                  <a:alpha val="2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kern="1200" dirty="0" smtClean="0">
                <a:solidFill>
                  <a:schemeClr val="accent1"/>
                </a:solidFill>
                <a:latin typeface="+mj-lt"/>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kern="1200" dirty="0" smtClean="0">
                <a:solidFill>
                  <a:schemeClr val="accent1"/>
                </a:solidFill>
                <a:latin typeface="+mj-lt"/>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3314700" cy="6857999"/>
          </a:xfrm>
          <a:prstGeom prst="rect">
            <a:avLst/>
          </a:prstGeom>
        </p:spPr>
      </p:pic>
      <p:sp>
        <p:nvSpPr>
          <p:cNvPr id="3" name="Rectangle 2">
            <a:extLst>
              <a:ext uri="{FF2B5EF4-FFF2-40B4-BE49-F238E27FC236}">
                <a16:creationId xmlns:a16="http://schemas.microsoft.com/office/drawing/2014/main" id="{E3CB20C1-38DE-4F2C-B819-09312CEABE31}"/>
              </a:ext>
            </a:extLst>
          </p:cNvPr>
          <p:cNvSpPr/>
          <p:nvPr userDrawn="1"/>
        </p:nvSpPr>
        <p:spPr>
          <a:xfrm>
            <a:off x="0" y="6219826"/>
            <a:ext cx="3314700" cy="638172"/>
          </a:xfrm>
          <a:prstGeom prst="rect">
            <a:avLst/>
          </a:prstGeom>
          <a:gradFill>
            <a:gsLst>
              <a:gs pos="0">
                <a:schemeClr val="bg1">
                  <a:alpha val="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8877299" y="-1"/>
            <a:ext cx="3314700" cy="685799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2264924"/>
            <a:ext cx="4533900" cy="1816602"/>
          </a:xfrm>
        </p:spPr>
        <p:txBody>
          <a:bodyPr>
            <a:noAutofit/>
          </a:bodyPr>
          <a:lstStyle>
            <a:lvl1pPr>
              <a:defRPr sz="2400">
                <a:solidFill>
                  <a:schemeClr val="bg1"/>
                </a:solidFill>
              </a:defRPr>
            </a:lvl1pPr>
          </a:lstStyle>
          <a:p>
            <a:r>
              <a:rPr lang="en-US"/>
              <a:t>Insert a customer or other quotation here. Keep it short and to the point. Remember to move the quotation marks.</a:t>
            </a:r>
            <a:endParaRPr lang="fi-FI"/>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219576"/>
            <a:ext cx="4533900" cy="245744"/>
          </a:xfrm>
        </p:spPr>
        <p:txBody>
          <a:bodyPr anchor="ctr">
            <a:noAutofit/>
          </a:bodyPr>
          <a:lstStyle>
            <a:lvl1pPr marL="0" indent="0">
              <a:lnSpc>
                <a:spcPct val="100000"/>
              </a:lnSpc>
              <a:spcBef>
                <a:spcPts val="200"/>
              </a:spcBef>
              <a:buNone/>
              <a:defRPr lang="en-US" sz="1200" kern="1200" dirty="0" smtClean="0">
                <a:solidFill>
                  <a:schemeClr val="bg1"/>
                </a:solidFill>
                <a:latin typeface="+mj-lt"/>
                <a:ea typeface="+mj-ea"/>
                <a:cs typeface="+mj-cs"/>
              </a:defRPr>
            </a:lvl1pPr>
          </a:lstStyle>
          <a:p>
            <a:pPr lvl="0"/>
            <a:r>
              <a:rPr lang="en-US"/>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507231"/>
            <a:ext cx="4533900" cy="586739"/>
          </a:xfrm>
        </p:spPr>
        <p:txBody>
          <a:bodyPr>
            <a:noAutofit/>
          </a:bodyPr>
          <a:lstStyle>
            <a:lvl1pPr marL="0" indent="0">
              <a:lnSpc>
                <a:spcPct val="100000"/>
              </a:lnSpc>
              <a:spcBef>
                <a:spcPts val="200"/>
              </a:spcBef>
              <a:buNone/>
              <a:defRPr lang="en-US" sz="1200" kern="1200" dirty="0" smtClean="0">
                <a:solidFill>
                  <a:schemeClr val="bg1"/>
                </a:solidFill>
                <a:latin typeface="+mn-lt"/>
                <a:ea typeface="+mj-ea"/>
                <a:cs typeface="+mj-cs"/>
              </a:defRPr>
            </a:lvl1pPr>
          </a:lstStyle>
          <a:p>
            <a:pPr lvl="0"/>
            <a:r>
              <a:rPr lang="en-US"/>
              <a:t>Title </a:t>
            </a:r>
          </a:p>
          <a:p>
            <a:pPr lvl="0"/>
            <a:r>
              <a:rPr lang="en-US"/>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a:solidFill>
                  <a:schemeClr val="bg1"/>
                </a:solidFill>
                <a:latin typeface="+mj-lt"/>
              </a:defRPr>
            </a:lvl1pPr>
          </a:lstStyle>
          <a:p>
            <a:pPr lvl="0"/>
            <a:r>
              <a:rPr lang="en-US"/>
              <a:t>01</a:t>
            </a:r>
            <a:endParaRPr lang="fi-FI"/>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a:solidFill>
                  <a:schemeClr val="bg1"/>
                </a:solidFill>
                <a:latin typeface="+mj-lt"/>
              </a:defRPr>
            </a:lvl1pPr>
          </a:lstStyle>
          <a:p>
            <a:pPr lvl="0"/>
            <a:r>
              <a:rPr lang="en-US"/>
              <a:t>02</a:t>
            </a:r>
            <a:endParaRPr lang="fi-FI"/>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a:solidFill>
                  <a:schemeClr val="bg1"/>
                </a:solidFill>
                <a:latin typeface="+mj-lt"/>
              </a:defRPr>
            </a:lvl1pPr>
          </a:lstStyle>
          <a:p>
            <a:pPr lvl="0"/>
            <a:r>
              <a:rPr lang="en-US"/>
              <a:t>03</a:t>
            </a:r>
            <a:endParaRPr lang="fi-FI"/>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a:solidFill>
                  <a:schemeClr val="bg1"/>
                </a:solidFill>
                <a:latin typeface="+mj-lt"/>
              </a:defRPr>
            </a:lvl1pPr>
          </a:lstStyle>
          <a:p>
            <a:pPr lvl="0"/>
            <a:r>
              <a:rPr lang="en-US"/>
              <a:t>04</a:t>
            </a:r>
            <a:endParaRPr lang="fi-FI"/>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a:solidFill>
                  <a:schemeClr val="bg1"/>
                </a:solidFill>
                <a:latin typeface="+mj-lt"/>
              </a:defRPr>
            </a:lvl1pPr>
          </a:lstStyle>
          <a:p>
            <a:pPr lvl="0"/>
            <a:r>
              <a:rPr lang="en-US"/>
              <a:t>05</a:t>
            </a:r>
            <a:endParaRPr lang="fi-FI"/>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a:solidFill>
                  <a:schemeClr val="bg1"/>
                </a:solidFill>
                <a:latin typeface="+mj-lt"/>
              </a:defRPr>
            </a:lvl1pPr>
          </a:lstStyle>
          <a:p>
            <a:pPr lvl="0"/>
            <a:r>
              <a:rPr lang="en-US"/>
              <a:t>06</a:t>
            </a:r>
            <a:endParaRPr lang="fi-FI"/>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446964" y="1542046"/>
            <a:ext cx="905879" cy="905879"/>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294438" y="1542046"/>
            <a:ext cx="905879" cy="905879"/>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141912" y="1542046"/>
            <a:ext cx="905879" cy="905879"/>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9989386" y="1542046"/>
            <a:ext cx="905879" cy="905879"/>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1"/>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2"/>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3"/>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kern="1200" dirty="0" smtClean="0">
                <a:solidFill>
                  <a:schemeClr val="accent4"/>
                </a:solidFill>
                <a:latin typeface="+mj-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a:t>Headshot/</a:t>
            </a:r>
            <a:br>
              <a:rPr lang="fi-FI"/>
            </a:br>
            <a:r>
              <a:rPr lang="fi-FI"/>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kern="1200" dirty="0" smtClean="0">
                <a:solidFill>
                  <a:schemeClr val="accent1"/>
                </a:solidFill>
                <a:latin typeface="Inter Extra Bold" panose="02000903000000020004" pitchFamily="50" charset="0"/>
                <a:ea typeface="Inter Extra Bold" panose="02000903000000020004" pitchFamily="50" charset="0"/>
                <a:cs typeface="Inter Extra Bold" panose="020009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a:t>Image/</a:t>
            </a:r>
            <a:br>
              <a:rPr lang="fi-FI"/>
            </a:br>
            <a:r>
              <a:rPr lang="fi-FI"/>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a:t>Click to edit Master title style in two lines</a:t>
            </a:r>
            <a:endParaRPr lang="fi-FI"/>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kern="1200" dirty="0" smtClean="0">
                <a:solidFill>
                  <a:schemeClr val="accent1"/>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kern="1200" dirty="0" smtClean="0">
                <a:solidFill>
                  <a:schemeClr val="accent2"/>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kern="1200" dirty="0" smtClean="0">
                <a:solidFill>
                  <a:schemeClr val="accent3"/>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kern="1200" dirty="0" smtClean="0">
                <a:solidFill>
                  <a:schemeClr val="accent4"/>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kern="1200" dirty="0" smtClean="0">
                <a:solidFill>
                  <a:schemeClr val="bg1"/>
                </a:solidFill>
                <a:latin typeface="+mj-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accent4"/>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2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0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344" name="Group 343">
            <a:extLst>
              <a:ext uri="{FF2B5EF4-FFF2-40B4-BE49-F238E27FC236}">
                <a16:creationId xmlns:a16="http://schemas.microsoft.com/office/drawing/2014/main" id="{11D3A914-4DFC-FDE3-1650-8D52787A2E85}"/>
              </a:ext>
            </a:extLst>
          </p:cNvPr>
          <p:cNvGrpSpPr/>
          <p:nvPr userDrawn="1"/>
        </p:nvGrpSpPr>
        <p:grpSpPr>
          <a:xfrm>
            <a:off x="8116230" y="33442"/>
            <a:ext cx="4011604" cy="6778204"/>
            <a:chOff x="8116230" y="71542"/>
            <a:chExt cx="4011604" cy="6778204"/>
          </a:xfrm>
          <a:solidFill>
            <a:srgbClr val="FFFFFF">
              <a:alpha val="12000"/>
            </a:srgbClr>
          </a:solidFill>
        </p:grpSpPr>
        <p:grpSp>
          <p:nvGrpSpPr>
            <p:cNvPr id="22" name="Group 21">
              <a:extLst>
                <a:ext uri="{FF2B5EF4-FFF2-40B4-BE49-F238E27FC236}">
                  <a16:creationId xmlns:a16="http://schemas.microsoft.com/office/drawing/2014/main" id="{388981B1-2E37-A9DF-8E5A-F4C96F365136}"/>
                </a:ext>
              </a:extLst>
            </p:cNvPr>
            <p:cNvGrpSpPr/>
            <p:nvPr userDrawn="1"/>
          </p:nvGrpSpPr>
          <p:grpSpPr>
            <a:xfrm>
              <a:off x="8116249" y="71542"/>
              <a:ext cx="4011585" cy="247045"/>
              <a:chOff x="8116249" y="71542"/>
              <a:chExt cx="4011585" cy="247045"/>
            </a:xfrm>
            <a:grpFill/>
          </p:grpSpPr>
          <p:pic>
            <p:nvPicPr>
              <p:cNvPr id="4" name="Graphic 3">
                <a:extLst>
                  <a:ext uri="{FF2B5EF4-FFF2-40B4-BE49-F238E27FC236}">
                    <a16:creationId xmlns:a16="http://schemas.microsoft.com/office/drawing/2014/main" id="{475FA169-17CA-0178-EAD8-C50C43FFB9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 name="Graphic 6">
                <a:extLst>
                  <a:ext uri="{FF2B5EF4-FFF2-40B4-BE49-F238E27FC236}">
                    <a16:creationId xmlns:a16="http://schemas.microsoft.com/office/drawing/2014/main" id="{FBAB6AA9-F26D-C29F-053D-A5126476EB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8" name="Graphic 7">
                <a:extLst>
                  <a:ext uri="{FF2B5EF4-FFF2-40B4-BE49-F238E27FC236}">
                    <a16:creationId xmlns:a16="http://schemas.microsoft.com/office/drawing/2014/main" id="{EE5E2227-08DA-5C31-E551-377A48ADAF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 name="Graphic 8">
                <a:extLst>
                  <a:ext uri="{FF2B5EF4-FFF2-40B4-BE49-F238E27FC236}">
                    <a16:creationId xmlns:a16="http://schemas.microsoft.com/office/drawing/2014/main" id="{2CB75150-5326-B374-F706-CE0C686B08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 name="Graphic 9">
                <a:extLst>
                  <a:ext uri="{FF2B5EF4-FFF2-40B4-BE49-F238E27FC236}">
                    <a16:creationId xmlns:a16="http://schemas.microsoft.com/office/drawing/2014/main" id="{4DAE4136-F426-D9C9-DBA2-C37E9B75FDB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 name="Graphic 10">
                <a:extLst>
                  <a:ext uri="{FF2B5EF4-FFF2-40B4-BE49-F238E27FC236}">
                    <a16:creationId xmlns:a16="http://schemas.microsoft.com/office/drawing/2014/main" id="{F6C743B1-9FA1-D880-F82D-BD773E2AD7D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 name="Graphic 11">
                <a:extLst>
                  <a:ext uri="{FF2B5EF4-FFF2-40B4-BE49-F238E27FC236}">
                    <a16:creationId xmlns:a16="http://schemas.microsoft.com/office/drawing/2014/main" id="{E40EF8E2-F8ED-DAAF-423E-1D681825281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3" name="Graphic 12">
                <a:extLst>
                  <a:ext uri="{FF2B5EF4-FFF2-40B4-BE49-F238E27FC236}">
                    <a16:creationId xmlns:a16="http://schemas.microsoft.com/office/drawing/2014/main" id="{067FEDE1-4F32-AD64-42A2-D2FD9AAE43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 name="Graphic 13">
                <a:extLst>
                  <a:ext uri="{FF2B5EF4-FFF2-40B4-BE49-F238E27FC236}">
                    <a16:creationId xmlns:a16="http://schemas.microsoft.com/office/drawing/2014/main" id="{43B47FC6-A0CD-89F1-1573-8443869E9FD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5" name="Graphic 14">
                <a:extLst>
                  <a:ext uri="{FF2B5EF4-FFF2-40B4-BE49-F238E27FC236}">
                    <a16:creationId xmlns:a16="http://schemas.microsoft.com/office/drawing/2014/main" id="{D58F4FB5-778A-FA9F-A859-8B456B82E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 name="Graphic 15">
                <a:extLst>
                  <a:ext uri="{FF2B5EF4-FFF2-40B4-BE49-F238E27FC236}">
                    <a16:creationId xmlns:a16="http://schemas.microsoft.com/office/drawing/2014/main" id="{A6C5AFA7-D2AE-10F2-8207-1BCE5508200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7" name="Graphic 16">
                <a:extLst>
                  <a:ext uri="{FF2B5EF4-FFF2-40B4-BE49-F238E27FC236}">
                    <a16:creationId xmlns:a16="http://schemas.microsoft.com/office/drawing/2014/main" id="{5F0301A7-64EF-A6D7-78A7-3F759CB7BA4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 name="Graphic 17">
                <a:extLst>
                  <a:ext uri="{FF2B5EF4-FFF2-40B4-BE49-F238E27FC236}">
                    <a16:creationId xmlns:a16="http://schemas.microsoft.com/office/drawing/2014/main" id="{5F627162-29AE-151E-A13D-CCF291DC1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 name="Graphic 18">
                <a:extLst>
                  <a:ext uri="{FF2B5EF4-FFF2-40B4-BE49-F238E27FC236}">
                    <a16:creationId xmlns:a16="http://schemas.microsoft.com/office/drawing/2014/main" id="{6AD000E1-E61C-A4AE-577A-38ACCE7B708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0" name="Graphic 19">
                <a:extLst>
                  <a:ext uri="{FF2B5EF4-FFF2-40B4-BE49-F238E27FC236}">
                    <a16:creationId xmlns:a16="http://schemas.microsoft.com/office/drawing/2014/main" id="{71BEC24D-261A-E940-D3A6-29070A48F2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 name="Group 22">
              <a:extLst>
                <a:ext uri="{FF2B5EF4-FFF2-40B4-BE49-F238E27FC236}">
                  <a16:creationId xmlns:a16="http://schemas.microsoft.com/office/drawing/2014/main" id="{C15839F8-F685-9EF1-F0D7-6D3267B2310B}"/>
                </a:ext>
              </a:extLst>
            </p:cNvPr>
            <p:cNvGrpSpPr/>
            <p:nvPr userDrawn="1"/>
          </p:nvGrpSpPr>
          <p:grpSpPr>
            <a:xfrm>
              <a:off x="8116249" y="398100"/>
              <a:ext cx="4011585" cy="247045"/>
              <a:chOff x="8116249" y="71542"/>
              <a:chExt cx="4011585" cy="247045"/>
            </a:xfrm>
            <a:grpFill/>
          </p:grpSpPr>
          <p:pic>
            <p:nvPicPr>
              <p:cNvPr id="24" name="Graphic 23">
                <a:extLst>
                  <a:ext uri="{FF2B5EF4-FFF2-40B4-BE49-F238E27FC236}">
                    <a16:creationId xmlns:a16="http://schemas.microsoft.com/office/drawing/2014/main" id="{D99B6C8F-CDE6-BAD4-1561-32442A4AD7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 name="Graphic 24">
                <a:extLst>
                  <a:ext uri="{FF2B5EF4-FFF2-40B4-BE49-F238E27FC236}">
                    <a16:creationId xmlns:a16="http://schemas.microsoft.com/office/drawing/2014/main" id="{57BABEC4-B068-547C-4E3B-039A1EFE4D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 name="Graphic 25">
                <a:extLst>
                  <a:ext uri="{FF2B5EF4-FFF2-40B4-BE49-F238E27FC236}">
                    <a16:creationId xmlns:a16="http://schemas.microsoft.com/office/drawing/2014/main" id="{4BF8F9DE-FDE0-3575-C913-5B4B382DC5D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7" name="Graphic 26">
                <a:extLst>
                  <a:ext uri="{FF2B5EF4-FFF2-40B4-BE49-F238E27FC236}">
                    <a16:creationId xmlns:a16="http://schemas.microsoft.com/office/drawing/2014/main" id="{2C72EA44-AFE1-37CF-C4DB-CA4C70E394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 name="Graphic 27">
                <a:extLst>
                  <a:ext uri="{FF2B5EF4-FFF2-40B4-BE49-F238E27FC236}">
                    <a16:creationId xmlns:a16="http://schemas.microsoft.com/office/drawing/2014/main" id="{9FB093E6-84C5-496A-1F7D-1D9461E24B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9" name="Graphic 28">
                <a:extLst>
                  <a:ext uri="{FF2B5EF4-FFF2-40B4-BE49-F238E27FC236}">
                    <a16:creationId xmlns:a16="http://schemas.microsoft.com/office/drawing/2014/main" id="{75F20778-9837-75EF-8EAE-BE85DCA2D2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 name="Graphic 29">
                <a:extLst>
                  <a:ext uri="{FF2B5EF4-FFF2-40B4-BE49-F238E27FC236}">
                    <a16:creationId xmlns:a16="http://schemas.microsoft.com/office/drawing/2014/main" id="{B38EB19B-7E26-EF29-89D7-87AD0ED457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1" name="Graphic 30">
                <a:extLst>
                  <a:ext uri="{FF2B5EF4-FFF2-40B4-BE49-F238E27FC236}">
                    <a16:creationId xmlns:a16="http://schemas.microsoft.com/office/drawing/2014/main" id="{830EEBB8-1CEC-1776-C2AB-6790E0E8C7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 name="Graphic 31">
                <a:extLst>
                  <a:ext uri="{FF2B5EF4-FFF2-40B4-BE49-F238E27FC236}">
                    <a16:creationId xmlns:a16="http://schemas.microsoft.com/office/drawing/2014/main" id="{098D118A-1932-D06F-A407-CADD57C3EF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 name="Graphic 32">
                <a:extLst>
                  <a:ext uri="{FF2B5EF4-FFF2-40B4-BE49-F238E27FC236}">
                    <a16:creationId xmlns:a16="http://schemas.microsoft.com/office/drawing/2014/main" id="{9408C8FD-112D-021C-68CC-C8150EBD22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4" name="Graphic 33">
                <a:extLst>
                  <a:ext uri="{FF2B5EF4-FFF2-40B4-BE49-F238E27FC236}">
                    <a16:creationId xmlns:a16="http://schemas.microsoft.com/office/drawing/2014/main" id="{B3ACEEB7-5932-69C7-4304-6E587FBF7F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5" name="Graphic 34">
                <a:extLst>
                  <a:ext uri="{FF2B5EF4-FFF2-40B4-BE49-F238E27FC236}">
                    <a16:creationId xmlns:a16="http://schemas.microsoft.com/office/drawing/2014/main" id="{CACE5446-061A-EFC9-F9A4-2DEAA1B2E92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6" name="Graphic 35">
                <a:extLst>
                  <a:ext uri="{FF2B5EF4-FFF2-40B4-BE49-F238E27FC236}">
                    <a16:creationId xmlns:a16="http://schemas.microsoft.com/office/drawing/2014/main" id="{570BBE17-988B-E90F-E99D-85B066B0D88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7" name="Graphic 36">
                <a:extLst>
                  <a:ext uri="{FF2B5EF4-FFF2-40B4-BE49-F238E27FC236}">
                    <a16:creationId xmlns:a16="http://schemas.microsoft.com/office/drawing/2014/main" id="{B713134C-CAA9-8F82-22B3-1F3793AEA15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8" name="Graphic 37">
                <a:extLst>
                  <a:ext uri="{FF2B5EF4-FFF2-40B4-BE49-F238E27FC236}">
                    <a16:creationId xmlns:a16="http://schemas.microsoft.com/office/drawing/2014/main" id="{3DEE8FA8-33E0-AFD3-1306-3D207F7433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9" name="Group 38">
              <a:extLst>
                <a:ext uri="{FF2B5EF4-FFF2-40B4-BE49-F238E27FC236}">
                  <a16:creationId xmlns:a16="http://schemas.microsoft.com/office/drawing/2014/main" id="{D965F9CC-E1D6-5E9A-FC76-4D1E8AA7DD71}"/>
                </a:ext>
              </a:extLst>
            </p:cNvPr>
            <p:cNvGrpSpPr/>
            <p:nvPr userDrawn="1"/>
          </p:nvGrpSpPr>
          <p:grpSpPr>
            <a:xfrm>
              <a:off x="8116248" y="724658"/>
              <a:ext cx="4011585" cy="247045"/>
              <a:chOff x="8116249" y="71542"/>
              <a:chExt cx="4011585" cy="247045"/>
            </a:xfrm>
            <a:grpFill/>
          </p:grpSpPr>
          <p:pic>
            <p:nvPicPr>
              <p:cNvPr id="41" name="Graphic 40">
                <a:extLst>
                  <a:ext uri="{FF2B5EF4-FFF2-40B4-BE49-F238E27FC236}">
                    <a16:creationId xmlns:a16="http://schemas.microsoft.com/office/drawing/2014/main" id="{10D66996-6650-C93C-FE87-7666E50276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42" name="Graphic 41">
                <a:extLst>
                  <a:ext uri="{FF2B5EF4-FFF2-40B4-BE49-F238E27FC236}">
                    <a16:creationId xmlns:a16="http://schemas.microsoft.com/office/drawing/2014/main" id="{7696CF37-2C3A-71FD-3D2A-C14F311D97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43" name="Graphic 42">
                <a:extLst>
                  <a:ext uri="{FF2B5EF4-FFF2-40B4-BE49-F238E27FC236}">
                    <a16:creationId xmlns:a16="http://schemas.microsoft.com/office/drawing/2014/main" id="{19092727-85D0-1F27-5568-D10DA5E6B5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44" name="Graphic 43">
                <a:extLst>
                  <a:ext uri="{FF2B5EF4-FFF2-40B4-BE49-F238E27FC236}">
                    <a16:creationId xmlns:a16="http://schemas.microsoft.com/office/drawing/2014/main" id="{AC4657CA-C38C-61B7-B279-600ECBE6BF7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45" name="Graphic 44">
                <a:extLst>
                  <a:ext uri="{FF2B5EF4-FFF2-40B4-BE49-F238E27FC236}">
                    <a16:creationId xmlns:a16="http://schemas.microsoft.com/office/drawing/2014/main" id="{60E7C329-417B-2F2D-584C-6FC8A6F3BAB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46" name="Graphic 45">
                <a:extLst>
                  <a:ext uri="{FF2B5EF4-FFF2-40B4-BE49-F238E27FC236}">
                    <a16:creationId xmlns:a16="http://schemas.microsoft.com/office/drawing/2014/main" id="{E21141DC-DE4B-257E-47DC-BBCC270E94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47" name="Graphic 46">
                <a:extLst>
                  <a:ext uri="{FF2B5EF4-FFF2-40B4-BE49-F238E27FC236}">
                    <a16:creationId xmlns:a16="http://schemas.microsoft.com/office/drawing/2014/main" id="{C21B878C-9689-EF54-EF10-312947499E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48" name="Graphic 47">
                <a:extLst>
                  <a:ext uri="{FF2B5EF4-FFF2-40B4-BE49-F238E27FC236}">
                    <a16:creationId xmlns:a16="http://schemas.microsoft.com/office/drawing/2014/main" id="{6980FAAF-6DB3-B5AD-FF90-5592A2E7A1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49" name="Graphic 48">
                <a:extLst>
                  <a:ext uri="{FF2B5EF4-FFF2-40B4-BE49-F238E27FC236}">
                    <a16:creationId xmlns:a16="http://schemas.microsoft.com/office/drawing/2014/main" id="{E0F2FEF9-8F2A-527C-0360-4EDC78245E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50" name="Graphic 49">
                <a:extLst>
                  <a:ext uri="{FF2B5EF4-FFF2-40B4-BE49-F238E27FC236}">
                    <a16:creationId xmlns:a16="http://schemas.microsoft.com/office/drawing/2014/main" id="{9E778167-79FD-354F-2744-3EB0F34E4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51" name="Graphic 50">
                <a:extLst>
                  <a:ext uri="{FF2B5EF4-FFF2-40B4-BE49-F238E27FC236}">
                    <a16:creationId xmlns:a16="http://schemas.microsoft.com/office/drawing/2014/main" id="{A7F4C6FD-532B-23CE-4A9F-2155E41DE6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52" name="Graphic 51">
                <a:extLst>
                  <a:ext uri="{FF2B5EF4-FFF2-40B4-BE49-F238E27FC236}">
                    <a16:creationId xmlns:a16="http://schemas.microsoft.com/office/drawing/2014/main" id="{5A7C31FE-E897-0BDF-49A9-3EDC3D17B7E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53" name="Graphic 52">
                <a:extLst>
                  <a:ext uri="{FF2B5EF4-FFF2-40B4-BE49-F238E27FC236}">
                    <a16:creationId xmlns:a16="http://schemas.microsoft.com/office/drawing/2014/main" id="{AC0B4E97-2AAE-2605-C0E8-B87D4A6E60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54" name="Graphic 53">
                <a:extLst>
                  <a:ext uri="{FF2B5EF4-FFF2-40B4-BE49-F238E27FC236}">
                    <a16:creationId xmlns:a16="http://schemas.microsoft.com/office/drawing/2014/main" id="{F2186517-7A3F-EF41-1B60-6FDD0BF2CF8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55" name="Graphic 54">
                <a:extLst>
                  <a:ext uri="{FF2B5EF4-FFF2-40B4-BE49-F238E27FC236}">
                    <a16:creationId xmlns:a16="http://schemas.microsoft.com/office/drawing/2014/main" id="{DB62D5B6-9733-B22B-B250-96A21AC8C5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56" name="Group 55">
              <a:extLst>
                <a:ext uri="{FF2B5EF4-FFF2-40B4-BE49-F238E27FC236}">
                  <a16:creationId xmlns:a16="http://schemas.microsoft.com/office/drawing/2014/main" id="{9481B357-4E73-8156-7548-A07F2B8BBABD}"/>
                </a:ext>
              </a:extLst>
            </p:cNvPr>
            <p:cNvGrpSpPr/>
            <p:nvPr userDrawn="1"/>
          </p:nvGrpSpPr>
          <p:grpSpPr>
            <a:xfrm>
              <a:off x="8116247" y="1051216"/>
              <a:ext cx="4011585" cy="247045"/>
              <a:chOff x="8116249" y="71542"/>
              <a:chExt cx="4011585" cy="247045"/>
            </a:xfrm>
            <a:grpFill/>
          </p:grpSpPr>
          <p:pic>
            <p:nvPicPr>
              <p:cNvPr id="57" name="Graphic 56">
                <a:extLst>
                  <a:ext uri="{FF2B5EF4-FFF2-40B4-BE49-F238E27FC236}">
                    <a16:creationId xmlns:a16="http://schemas.microsoft.com/office/drawing/2014/main" id="{80175DFB-4C69-6566-8F1E-2E8ACF31AF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58" name="Graphic 57">
                <a:extLst>
                  <a:ext uri="{FF2B5EF4-FFF2-40B4-BE49-F238E27FC236}">
                    <a16:creationId xmlns:a16="http://schemas.microsoft.com/office/drawing/2014/main" id="{88A96754-AB99-B74B-2755-21001AC2862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59" name="Graphic 58">
                <a:extLst>
                  <a:ext uri="{FF2B5EF4-FFF2-40B4-BE49-F238E27FC236}">
                    <a16:creationId xmlns:a16="http://schemas.microsoft.com/office/drawing/2014/main" id="{7C0CDB62-26B6-961C-1AFA-2915C8A125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60" name="Graphic 59">
                <a:extLst>
                  <a:ext uri="{FF2B5EF4-FFF2-40B4-BE49-F238E27FC236}">
                    <a16:creationId xmlns:a16="http://schemas.microsoft.com/office/drawing/2014/main" id="{283BF31B-5000-76FE-4CD2-26CAD1CED7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61" name="Graphic 60">
                <a:extLst>
                  <a:ext uri="{FF2B5EF4-FFF2-40B4-BE49-F238E27FC236}">
                    <a16:creationId xmlns:a16="http://schemas.microsoft.com/office/drawing/2014/main" id="{6AF9359F-5225-329C-961D-C7F3DD15EF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62" name="Graphic 61">
                <a:extLst>
                  <a:ext uri="{FF2B5EF4-FFF2-40B4-BE49-F238E27FC236}">
                    <a16:creationId xmlns:a16="http://schemas.microsoft.com/office/drawing/2014/main" id="{E8E974DB-A57D-ECA4-97C3-D872B6761A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63" name="Graphic 62">
                <a:extLst>
                  <a:ext uri="{FF2B5EF4-FFF2-40B4-BE49-F238E27FC236}">
                    <a16:creationId xmlns:a16="http://schemas.microsoft.com/office/drawing/2014/main" id="{4BFABD94-70D8-81B9-7656-BE3FF8A7AF5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64" name="Graphic 63">
                <a:extLst>
                  <a:ext uri="{FF2B5EF4-FFF2-40B4-BE49-F238E27FC236}">
                    <a16:creationId xmlns:a16="http://schemas.microsoft.com/office/drawing/2014/main" id="{4AA66A06-B477-3D45-7419-C87C335778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65" name="Graphic 64">
                <a:extLst>
                  <a:ext uri="{FF2B5EF4-FFF2-40B4-BE49-F238E27FC236}">
                    <a16:creationId xmlns:a16="http://schemas.microsoft.com/office/drawing/2014/main" id="{BD270A9B-644C-5A69-0C13-F5C1417CAD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66" name="Graphic 65">
                <a:extLst>
                  <a:ext uri="{FF2B5EF4-FFF2-40B4-BE49-F238E27FC236}">
                    <a16:creationId xmlns:a16="http://schemas.microsoft.com/office/drawing/2014/main" id="{A508F204-10F5-B3E0-C5F8-389CAA25C2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67" name="Graphic 66">
                <a:extLst>
                  <a:ext uri="{FF2B5EF4-FFF2-40B4-BE49-F238E27FC236}">
                    <a16:creationId xmlns:a16="http://schemas.microsoft.com/office/drawing/2014/main" id="{2C1EE384-2442-2081-1F96-C2A01D3BF13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68" name="Graphic 67">
                <a:extLst>
                  <a:ext uri="{FF2B5EF4-FFF2-40B4-BE49-F238E27FC236}">
                    <a16:creationId xmlns:a16="http://schemas.microsoft.com/office/drawing/2014/main" id="{D55DCA93-000A-20D8-23BF-00BEAC258A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69" name="Graphic 68">
                <a:extLst>
                  <a:ext uri="{FF2B5EF4-FFF2-40B4-BE49-F238E27FC236}">
                    <a16:creationId xmlns:a16="http://schemas.microsoft.com/office/drawing/2014/main" id="{3BEDA48D-6A19-798F-D91D-1E85B3688FB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70" name="Graphic 69">
                <a:extLst>
                  <a:ext uri="{FF2B5EF4-FFF2-40B4-BE49-F238E27FC236}">
                    <a16:creationId xmlns:a16="http://schemas.microsoft.com/office/drawing/2014/main" id="{68B93489-53CF-01CF-A46C-7091101B0B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71" name="Graphic 70">
                <a:extLst>
                  <a:ext uri="{FF2B5EF4-FFF2-40B4-BE49-F238E27FC236}">
                    <a16:creationId xmlns:a16="http://schemas.microsoft.com/office/drawing/2014/main" id="{51199241-4AF0-0558-9088-B11C540719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72" name="Group 71">
              <a:extLst>
                <a:ext uri="{FF2B5EF4-FFF2-40B4-BE49-F238E27FC236}">
                  <a16:creationId xmlns:a16="http://schemas.microsoft.com/office/drawing/2014/main" id="{19D6AFC4-CCAE-0171-13D9-1705C0DEB125}"/>
                </a:ext>
              </a:extLst>
            </p:cNvPr>
            <p:cNvGrpSpPr/>
            <p:nvPr userDrawn="1"/>
          </p:nvGrpSpPr>
          <p:grpSpPr>
            <a:xfrm>
              <a:off x="8116246" y="1377774"/>
              <a:ext cx="4011585" cy="247045"/>
              <a:chOff x="8116249" y="71542"/>
              <a:chExt cx="4011585" cy="247045"/>
            </a:xfrm>
            <a:grpFill/>
          </p:grpSpPr>
          <p:pic>
            <p:nvPicPr>
              <p:cNvPr id="73" name="Graphic 72">
                <a:extLst>
                  <a:ext uri="{FF2B5EF4-FFF2-40B4-BE49-F238E27FC236}">
                    <a16:creationId xmlns:a16="http://schemas.microsoft.com/office/drawing/2014/main" id="{AB767019-CE82-30DA-5C64-AA60DFFB5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74" name="Graphic 73">
                <a:extLst>
                  <a:ext uri="{FF2B5EF4-FFF2-40B4-BE49-F238E27FC236}">
                    <a16:creationId xmlns:a16="http://schemas.microsoft.com/office/drawing/2014/main" id="{D3EA5DB5-8FC5-99A8-33C7-9023D5DB1A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75" name="Graphic 74">
                <a:extLst>
                  <a:ext uri="{FF2B5EF4-FFF2-40B4-BE49-F238E27FC236}">
                    <a16:creationId xmlns:a16="http://schemas.microsoft.com/office/drawing/2014/main" id="{8E878BD5-96EB-CB8A-0E5C-07DB79A07A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76" name="Graphic 75">
                <a:extLst>
                  <a:ext uri="{FF2B5EF4-FFF2-40B4-BE49-F238E27FC236}">
                    <a16:creationId xmlns:a16="http://schemas.microsoft.com/office/drawing/2014/main" id="{980CBB7C-020A-F848-449D-F12664075C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77" name="Graphic 76">
                <a:extLst>
                  <a:ext uri="{FF2B5EF4-FFF2-40B4-BE49-F238E27FC236}">
                    <a16:creationId xmlns:a16="http://schemas.microsoft.com/office/drawing/2014/main" id="{1F878828-2891-4512-D5AD-6B9FDB87DAA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78" name="Graphic 77">
                <a:extLst>
                  <a:ext uri="{FF2B5EF4-FFF2-40B4-BE49-F238E27FC236}">
                    <a16:creationId xmlns:a16="http://schemas.microsoft.com/office/drawing/2014/main" id="{616E3999-6BBD-97E8-F408-5FC7A68C98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79" name="Graphic 78">
                <a:extLst>
                  <a:ext uri="{FF2B5EF4-FFF2-40B4-BE49-F238E27FC236}">
                    <a16:creationId xmlns:a16="http://schemas.microsoft.com/office/drawing/2014/main" id="{CD6D48B6-DB96-0BC1-9F71-FF725BE78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80" name="Graphic 79">
                <a:extLst>
                  <a:ext uri="{FF2B5EF4-FFF2-40B4-BE49-F238E27FC236}">
                    <a16:creationId xmlns:a16="http://schemas.microsoft.com/office/drawing/2014/main" id="{FDADF425-5547-34C2-4DB0-DC29C10CFF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81" name="Graphic 80">
                <a:extLst>
                  <a:ext uri="{FF2B5EF4-FFF2-40B4-BE49-F238E27FC236}">
                    <a16:creationId xmlns:a16="http://schemas.microsoft.com/office/drawing/2014/main" id="{B52935C6-440C-4BE9-87A0-AC1A06FD9C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82" name="Graphic 81">
                <a:extLst>
                  <a:ext uri="{FF2B5EF4-FFF2-40B4-BE49-F238E27FC236}">
                    <a16:creationId xmlns:a16="http://schemas.microsoft.com/office/drawing/2014/main" id="{707CB737-A6D3-637B-FD64-0E721DC875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83" name="Graphic 82">
                <a:extLst>
                  <a:ext uri="{FF2B5EF4-FFF2-40B4-BE49-F238E27FC236}">
                    <a16:creationId xmlns:a16="http://schemas.microsoft.com/office/drawing/2014/main" id="{B4A4633F-F8B5-99CC-A07B-1577EE98DD7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84" name="Graphic 83">
                <a:extLst>
                  <a:ext uri="{FF2B5EF4-FFF2-40B4-BE49-F238E27FC236}">
                    <a16:creationId xmlns:a16="http://schemas.microsoft.com/office/drawing/2014/main" id="{A5A5FB56-105B-8CA9-807A-5255D1E99A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85" name="Graphic 84">
                <a:extLst>
                  <a:ext uri="{FF2B5EF4-FFF2-40B4-BE49-F238E27FC236}">
                    <a16:creationId xmlns:a16="http://schemas.microsoft.com/office/drawing/2014/main" id="{B5F868E4-93BB-1397-8751-54E5E0EC8F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86" name="Graphic 85">
                <a:extLst>
                  <a:ext uri="{FF2B5EF4-FFF2-40B4-BE49-F238E27FC236}">
                    <a16:creationId xmlns:a16="http://schemas.microsoft.com/office/drawing/2014/main" id="{415417D6-7A23-F1D1-3AF6-92D30D21E7D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87" name="Graphic 86">
                <a:extLst>
                  <a:ext uri="{FF2B5EF4-FFF2-40B4-BE49-F238E27FC236}">
                    <a16:creationId xmlns:a16="http://schemas.microsoft.com/office/drawing/2014/main" id="{1F939BB7-A0E1-4063-BE83-D2703CF7D0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88" name="Group 87">
              <a:extLst>
                <a:ext uri="{FF2B5EF4-FFF2-40B4-BE49-F238E27FC236}">
                  <a16:creationId xmlns:a16="http://schemas.microsoft.com/office/drawing/2014/main" id="{32B9D1C0-CA09-4D38-D900-F0C64BE54C4F}"/>
                </a:ext>
              </a:extLst>
            </p:cNvPr>
            <p:cNvGrpSpPr/>
            <p:nvPr userDrawn="1"/>
          </p:nvGrpSpPr>
          <p:grpSpPr>
            <a:xfrm>
              <a:off x="8116245" y="1704332"/>
              <a:ext cx="4011585" cy="247045"/>
              <a:chOff x="8116249" y="71542"/>
              <a:chExt cx="4011585" cy="247045"/>
            </a:xfrm>
            <a:grpFill/>
          </p:grpSpPr>
          <p:pic>
            <p:nvPicPr>
              <p:cNvPr id="89" name="Graphic 88">
                <a:extLst>
                  <a:ext uri="{FF2B5EF4-FFF2-40B4-BE49-F238E27FC236}">
                    <a16:creationId xmlns:a16="http://schemas.microsoft.com/office/drawing/2014/main" id="{6CC2EAD5-3584-A464-47F0-5D087CADD6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90" name="Graphic 89">
                <a:extLst>
                  <a:ext uri="{FF2B5EF4-FFF2-40B4-BE49-F238E27FC236}">
                    <a16:creationId xmlns:a16="http://schemas.microsoft.com/office/drawing/2014/main" id="{C437E434-23D2-0AE5-CEF2-B5F1BA2D330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91" name="Graphic 90">
                <a:extLst>
                  <a:ext uri="{FF2B5EF4-FFF2-40B4-BE49-F238E27FC236}">
                    <a16:creationId xmlns:a16="http://schemas.microsoft.com/office/drawing/2014/main" id="{34A7E0EA-230A-3E49-E786-1BA2C5F69A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92" name="Graphic 91">
                <a:extLst>
                  <a:ext uri="{FF2B5EF4-FFF2-40B4-BE49-F238E27FC236}">
                    <a16:creationId xmlns:a16="http://schemas.microsoft.com/office/drawing/2014/main" id="{CCCCEBE7-4A92-1D27-9B38-5FBB1B334E7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93" name="Graphic 92">
                <a:extLst>
                  <a:ext uri="{FF2B5EF4-FFF2-40B4-BE49-F238E27FC236}">
                    <a16:creationId xmlns:a16="http://schemas.microsoft.com/office/drawing/2014/main" id="{AE70268A-3A49-0968-6744-6F1B65F6DD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94" name="Graphic 93">
                <a:extLst>
                  <a:ext uri="{FF2B5EF4-FFF2-40B4-BE49-F238E27FC236}">
                    <a16:creationId xmlns:a16="http://schemas.microsoft.com/office/drawing/2014/main" id="{B1B0FCC4-FD9D-79FE-DBB1-266AEFDF46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95" name="Graphic 94">
                <a:extLst>
                  <a:ext uri="{FF2B5EF4-FFF2-40B4-BE49-F238E27FC236}">
                    <a16:creationId xmlns:a16="http://schemas.microsoft.com/office/drawing/2014/main" id="{7218CD11-1C68-24A9-A359-30ED49C282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96" name="Graphic 95">
                <a:extLst>
                  <a:ext uri="{FF2B5EF4-FFF2-40B4-BE49-F238E27FC236}">
                    <a16:creationId xmlns:a16="http://schemas.microsoft.com/office/drawing/2014/main" id="{617B868E-66FA-9AFE-8360-B574F84E3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97" name="Graphic 96">
                <a:extLst>
                  <a:ext uri="{FF2B5EF4-FFF2-40B4-BE49-F238E27FC236}">
                    <a16:creationId xmlns:a16="http://schemas.microsoft.com/office/drawing/2014/main" id="{D0F330B2-FBE6-AB5E-35D4-11A75B88AD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98" name="Graphic 97">
                <a:extLst>
                  <a:ext uri="{FF2B5EF4-FFF2-40B4-BE49-F238E27FC236}">
                    <a16:creationId xmlns:a16="http://schemas.microsoft.com/office/drawing/2014/main" id="{F379C47B-488F-0A7F-C27A-75638AFF06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99" name="Graphic 98">
                <a:extLst>
                  <a:ext uri="{FF2B5EF4-FFF2-40B4-BE49-F238E27FC236}">
                    <a16:creationId xmlns:a16="http://schemas.microsoft.com/office/drawing/2014/main" id="{BF7BB548-DD43-18F9-BE18-E6C43A173FC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00" name="Graphic 99">
                <a:extLst>
                  <a:ext uri="{FF2B5EF4-FFF2-40B4-BE49-F238E27FC236}">
                    <a16:creationId xmlns:a16="http://schemas.microsoft.com/office/drawing/2014/main" id="{74449CDB-3552-C827-A816-313F348BA94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01" name="Graphic 100">
                <a:extLst>
                  <a:ext uri="{FF2B5EF4-FFF2-40B4-BE49-F238E27FC236}">
                    <a16:creationId xmlns:a16="http://schemas.microsoft.com/office/drawing/2014/main" id="{814122A5-7D0B-FEF3-C484-6D97664C92D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02" name="Graphic 101">
                <a:extLst>
                  <a:ext uri="{FF2B5EF4-FFF2-40B4-BE49-F238E27FC236}">
                    <a16:creationId xmlns:a16="http://schemas.microsoft.com/office/drawing/2014/main" id="{700B06D0-0F3F-4DEE-06F2-71F74A8556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03" name="Graphic 102">
                <a:extLst>
                  <a:ext uri="{FF2B5EF4-FFF2-40B4-BE49-F238E27FC236}">
                    <a16:creationId xmlns:a16="http://schemas.microsoft.com/office/drawing/2014/main" id="{01FBDC84-EB5F-58B3-25A1-8A8AB635C1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04" name="Group 103">
              <a:extLst>
                <a:ext uri="{FF2B5EF4-FFF2-40B4-BE49-F238E27FC236}">
                  <a16:creationId xmlns:a16="http://schemas.microsoft.com/office/drawing/2014/main" id="{DB13030E-C4DE-D593-5454-9B1F688CD6EE}"/>
                </a:ext>
              </a:extLst>
            </p:cNvPr>
            <p:cNvGrpSpPr/>
            <p:nvPr userDrawn="1"/>
          </p:nvGrpSpPr>
          <p:grpSpPr>
            <a:xfrm>
              <a:off x="8116244" y="2030890"/>
              <a:ext cx="4011585" cy="247045"/>
              <a:chOff x="8116249" y="71542"/>
              <a:chExt cx="4011585" cy="247045"/>
            </a:xfrm>
            <a:grpFill/>
          </p:grpSpPr>
          <p:pic>
            <p:nvPicPr>
              <p:cNvPr id="105" name="Graphic 104">
                <a:extLst>
                  <a:ext uri="{FF2B5EF4-FFF2-40B4-BE49-F238E27FC236}">
                    <a16:creationId xmlns:a16="http://schemas.microsoft.com/office/drawing/2014/main" id="{8A8D9BDB-F26F-0FD4-1074-97B296B817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06" name="Graphic 105">
                <a:extLst>
                  <a:ext uri="{FF2B5EF4-FFF2-40B4-BE49-F238E27FC236}">
                    <a16:creationId xmlns:a16="http://schemas.microsoft.com/office/drawing/2014/main" id="{AB38FC4E-4D32-F5C2-596E-FF50201B17F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07" name="Graphic 106">
                <a:extLst>
                  <a:ext uri="{FF2B5EF4-FFF2-40B4-BE49-F238E27FC236}">
                    <a16:creationId xmlns:a16="http://schemas.microsoft.com/office/drawing/2014/main" id="{2EC55B74-C5E2-4936-C2A6-2D14DE7B99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08" name="Graphic 107">
                <a:extLst>
                  <a:ext uri="{FF2B5EF4-FFF2-40B4-BE49-F238E27FC236}">
                    <a16:creationId xmlns:a16="http://schemas.microsoft.com/office/drawing/2014/main" id="{D9F6E743-2AD0-B291-8A19-6BA738A46A6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09" name="Graphic 108">
                <a:extLst>
                  <a:ext uri="{FF2B5EF4-FFF2-40B4-BE49-F238E27FC236}">
                    <a16:creationId xmlns:a16="http://schemas.microsoft.com/office/drawing/2014/main" id="{06C79B11-DDE6-D659-6E2B-81C8396171C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10" name="Graphic 109">
                <a:extLst>
                  <a:ext uri="{FF2B5EF4-FFF2-40B4-BE49-F238E27FC236}">
                    <a16:creationId xmlns:a16="http://schemas.microsoft.com/office/drawing/2014/main" id="{F18CE6C8-0E79-3598-A092-0D9A4DF83E8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11" name="Graphic 110">
                <a:extLst>
                  <a:ext uri="{FF2B5EF4-FFF2-40B4-BE49-F238E27FC236}">
                    <a16:creationId xmlns:a16="http://schemas.microsoft.com/office/drawing/2014/main" id="{962FDD42-307B-AB37-248A-3497C4C366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12" name="Graphic 111">
                <a:extLst>
                  <a:ext uri="{FF2B5EF4-FFF2-40B4-BE49-F238E27FC236}">
                    <a16:creationId xmlns:a16="http://schemas.microsoft.com/office/drawing/2014/main" id="{78DC6554-AB27-11C2-6A6A-B4551F4BD0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13" name="Graphic 112">
                <a:extLst>
                  <a:ext uri="{FF2B5EF4-FFF2-40B4-BE49-F238E27FC236}">
                    <a16:creationId xmlns:a16="http://schemas.microsoft.com/office/drawing/2014/main" id="{CA981878-D2C6-6CDB-F94C-EBD2596962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14" name="Graphic 113">
                <a:extLst>
                  <a:ext uri="{FF2B5EF4-FFF2-40B4-BE49-F238E27FC236}">
                    <a16:creationId xmlns:a16="http://schemas.microsoft.com/office/drawing/2014/main" id="{19C877A2-163D-BA85-401A-8527E507FF9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15" name="Graphic 114">
                <a:extLst>
                  <a:ext uri="{FF2B5EF4-FFF2-40B4-BE49-F238E27FC236}">
                    <a16:creationId xmlns:a16="http://schemas.microsoft.com/office/drawing/2014/main" id="{53FC76EB-3307-3095-BC2B-0FA4BFE9BE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16" name="Graphic 115">
                <a:extLst>
                  <a:ext uri="{FF2B5EF4-FFF2-40B4-BE49-F238E27FC236}">
                    <a16:creationId xmlns:a16="http://schemas.microsoft.com/office/drawing/2014/main" id="{CF0EFD69-9F28-36B6-1329-B04180942C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17" name="Graphic 116">
                <a:extLst>
                  <a:ext uri="{FF2B5EF4-FFF2-40B4-BE49-F238E27FC236}">
                    <a16:creationId xmlns:a16="http://schemas.microsoft.com/office/drawing/2014/main" id="{048159B9-40BF-64C7-3D25-A17A2938E61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18" name="Graphic 117">
                <a:extLst>
                  <a:ext uri="{FF2B5EF4-FFF2-40B4-BE49-F238E27FC236}">
                    <a16:creationId xmlns:a16="http://schemas.microsoft.com/office/drawing/2014/main" id="{179CA86B-FE1B-8C62-B16E-D29D43C7B33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19" name="Graphic 118">
                <a:extLst>
                  <a:ext uri="{FF2B5EF4-FFF2-40B4-BE49-F238E27FC236}">
                    <a16:creationId xmlns:a16="http://schemas.microsoft.com/office/drawing/2014/main" id="{D02E06C9-2B77-1B23-59D4-D4851405A5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20" name="Group 119">
              <a:extLst>
                <a:ext uri="{FF2B5EF4-FFF2-40B4-BE49-F238E27FC236}">
                  <a16:creationId xmlns:a16="http://schemas.microsoft.com/office/drawing/2014/main" id="{C1B82773-F2A8-4A58-2578-67AB75DA519E}"/>
                </a:ext>
              </a:extLst>
            </p:cNvPr>
            <p:cNvGrpSpPr/>
            <p:nvPr userDrawn="1"/>
          </p:nvGrpSpPr>
          <p:grpSpPr>
            <a:xfrm>
              <a:off x="8116243" y="2357448"/>
              <a:ext cx="4011585" cy="247045"/>
              <a:chOff x="8116249" y="71542"/>
              <a:chExt cx="4011585" cy="247045"/>
            </a:xfrm>
            <a:grpFill/>
          </p:grpSpPr>
          <p:pic>
            <p:nvPicPr>
              <p:cNvPr id="121" name="Graphic 120">
                <a:extLst>
                  <a:ext uri="{FF2B5EF4-FFF2-40B4-BE49-F238E27FC236}">
                    <a16:creationId xmlns:a16="http://schemas.microsoft.com/office/drawing/2014/main" id="{DFCB28F4-3998-F2D4-24FC-DA61FBA905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22" name="Graphic 121">
                <a:extLst>
                  <a:ext uri="{FF2B5EF4-FFF2-40B4-BE49-F238E27FC236}">
                    <a16:creationId xmlns:a16="http://schemas.microsoft.com/office/drawing/2014/main" id="{CC3D8FDE-D890-898F-BBA1-2FE9C595A70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23" name="Graphic 122">
                <a:extLst>
                  <a:ext uri="{FF2B5EF4-FFF2-40B4-BE49-F238E27FC236}">
                    <a16:creationId xmlns:a16="http://schemas.microsoft.com/office/drawing/2014/main" id="{C1FE7865-DB91-EC63-C39A-B88E4F5E76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24" name="Graphic 123">
                <a:extLst>
                  <a:ext uri="{FF2B5EF4-FFF2-40B4-BE49-F238E27FC236}">
                    <a16:creationId xmlns:a16="http://schemas.microsoft.com/office/drawing/2014/main" id="{034FE042-BB8C-72D0-DEC7-E633AAC9AC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25" name="Graphic 124">
                <a:extLst>
                  <a:ext uri="{FF2B5EF4-FFF2-40B4-BE49-F238E27FC236}">
                    <a16:creationId xmlns:a16="http://schemas.microsoft.com/office/drawing/2014/main" id="{0F71C1A7-A2B8-05B8-324F-0B4CD1B3D8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26" name="Graphic 125">
                <a:extLst>
                  <a:ext uri="{FF2B5EF4-FFF2-40B4-BE49-F238E27FC236}">
                    <a16:creationId xmlns:a16="http://schemas.microsoft.com/office/drawing/2014/main" id="{5DF6B723-3887-76A3-C13F-AFF04542ADD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27" name="Graphic 126">
                <a:extLst>
                  <a:ext uri="{FF2B5EF4-FFF2-40B4-BE49-F238E27FC236}">
                    <a16:creationId xmlns:a16="http://schemas.microsoft.com/office/drawing/2014/main" id="{B9AD3699-936C-875D-243C-46F3412A7CE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28" name="Graphic 127">
                <a:extLst>
                  <a:ext uri="{FF2B5EF4-FFF2-40B4-BE49-F238E27FC236}">
                    <a16:creationId xmlns:a16="http://schemas.microsoft.com/office/drawing/2014/main" id="{F2A6F948-AA13-E1AC-628F-ADC143E707F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29" name="Graphic 128">
                <a:extLst>
                  <a:ext uri="{FF2B5EF4-FFF2-40B4-BE49-F238E27FC236}">
                    <a16:creationId xmlns:a16="http://schemas.microsoft.com/office/drawing/2014/main" id="{E9F464FE-6AC3-5718-FBAB-83FA573B6F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30" name="Graphic 129">
                <a:extLst>
                  <a:ext uri="{FF2B5EF4-FFF2-40B4-BE49-F238E27FC236}">
                    <a16:creationId xmlns:a16="http://schemas.microsoft.com/office/drawing/2014/main" id="{74111845-6D01-6623-D84A-90D03EFA911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31" name="Graphic 130">
                <a:extLst>
                  <a:ext uri="{FF2B5EF4-FFF2-40B4-BE49-F238E27FC236}">
                    <a16:creationId xmlns:a16="http://schemas.microsoft.com/office/drawing/2014/main" id="{5970C6F2-92B5-457E-9C52-9F2DB272A1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32" name="Graphic 131">
                <a:extLst>
                  <a:ext uri="{FF2B5EF4-FFF2-40B4-BE49-F238E27FC236}">
                    <a16:creationId xmlns:a16="http://schemas.microsoft.com/office/drawing/2014/main" id="{9C7452CA-2DAA-36CF-1762-8568857AB62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33" name="Graphic 132">
                <a:extLst>
                  <a:ext uri="{FF2B5EF4-FFF2-40B4-BE49-F238E27FC236}">
                    <a16:creationId xmlns:a16="http://schemas.microsoft.com/office/drawing/2014/main" id="{5527FBA2-A7AA-ED38-11B0-C5903137FD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34" name="Graphic 133">
                <a:extLst>
                  <a:ext uri="{FF2B5EF4-FFF2-40B4-BE49-F238E27FC236}">
                    <a16:creationId xmlns:a16="http://schemas.microsoft.com/office/drawing/2014/main" id="{C053F46F-4F20-5BB9-5BE9-7049D1E5341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35" name="Graphic 134">
                <a:extLst>
                  <a:ext uri="{FF2B5EF4-FFF2-40B4-BE49-F238E27FC236}">
                    <a16:creationId xmlns:a16="http://schemas.microsoft.com/office/drawing/2014/main" id="{83E83BC1-5648-331D-9FA7-E721757663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36" name="Group 135">
              <a:extLst>
                <a:ext uri="{FF2B5EF4-FFF2-40B4-BE49-F238E27FC236}">
                  <a16:creationId xmlns:a16="http://schemas.microsoft.com/office/drawing/2014/main" id="{6DFE09F2-270B-FDAC-5B0F-4651484E949D}"/>
                </a:ext>
              </a:extLst>
            </p:cNvPr>
            <p:cNvGrpSpPr/>
            <p:nvPr userDrawn="1"/>
          </p:nvGrpSpPr>
          <p:grpSpPr>
            <a:xfrm>
              <a:off x="8116242" y="2684006"/>
              <a:ext cx="4011585" cy="247045"/>
              <a:chOff x="8116249" y="71542"/>
              <a:chExt cx="4011585" cy="247045"/>
            </a:xfrm>
            <a:grpFill/>
          </p:grpSpPr>
          <p:pic>
            <p:nvPicPr>
              <p:cNvPr id="137" name="Graphic 136">
                <a:extLst>
                  <a:ext uri="{FF2B5EF4-FFF2-40B4-BE49-F238E27FC236}">
                    <a16:creationId xmlns:a16="http://schemas.microsoft.com/office/drawing/2014/main" id="{B0C6424D-B923-5FDD-01A6-D757F67EE74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38" name="Graphic 137">
                <a:extLst>
                  <a:ext uri="{FF2B5EF4-FFF2-40B4-BE49-F238E27FC236}">
                    <a16:creationId xmlns:a16="http://schemas.microsoft.com/office/drawing/2014/main" id="{3B11C8A3-B2F8-00DD-5B89-D9BA9134952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39" name="Graphic 138">
                <a:extLst>
                  <a:ext uri="{FF2B5EF4-FFF2-40B4-BE49-F238E27FC236}">
                    <a16:creationId xmlns:a16="http://schemas.microsoft.com/office/drawing/2014/main" id="{D9B4F581-35FB-757F-D816-208040F6FBF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40" name="Graphic 139">
                <a:extLst>
                  <a:ext uri="{FF2B5EF4-FFF2-40B4-BE49-F238E27FC236}">
                    <a16:creationId xmlns:a16="http://schemas.microsoft.com/office/drawing/2014/main" id="{AAD3B858-428F-DC03-55EC-9AEDD5781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41" name="Graphic 140">
                <a:extLst>
                  <a:ext uri="{FF2B5EF4-FFF2-40B4-BE49-F238E27FC236}">
                    <a16:creationId xmlns:a16="http://schemas.microsoft.com/office/drawing/2014/main" id="{314302F5-01D1-C270-9840-C812FB0168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42" name="Graphic 141">
                <a:extLst>
                  <a:ext uri="{FF2B5EF4-FFF2-40B4-BE49-F238E27FC236}">
                    <a16:creationId xmlns:a16="http://schemas.microsoft.com/office/drawing/2014/main" id="{0D5E19BB-5803-7348-C33F-D3F9AAC5019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43" name="Graphic 142">
                <a:extLst>
                  <a:ext uri="{FF2B5EF4-FFF2-40B4-BE49-F238E27FC236}">
                    <a16:creationId xmlns:a16="http://schemas.microsoft.com/office/drawing/2014/main" id="{3DE6487F-4019-6347-8F1F-6D9500B58E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44" name="Graphic 143">
                <a:extLst>
                  <a:ext uri="{FF2B5EF4-FFF2-40B4-BE49-F238E27FC236}">
                    <a16:creationId xmlns:a16="http://schemas.microsoft.com/office/drawing/2014/main" id="{75EBD02D-C646-EDB0-FC0E-312F66494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45" name="Graphic 144">
                <a:extLst>
                  <a:ext uri="{FF2B5EF4-FFF2-40B4-BE49-F238E27FC236}">
                    <a16:creationId xmlns:a16="http://schemas.microsoft.com/office/drawing/2014/main" id="{8576C754-D541-C4FE-F905-36D19412AA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46" name="Graphic 145">
                <a:extLst>
                  <a:ext uri="{FF2B5EF4-FFF2-40B4-BE49-F238E27FC236}">
                    <a16:creationId xmlns:a16="http://schemas.microsoft.com/office/drawing/2014/main" id="{A2DED089-6587-F0BE-542F-C7187B81FDC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47" name="Graphic 146">
                <a:extLst>
                  <a:ext uri="{FF2B5EF4-FFF2-40B4-BE49-F238E27FC236}">
                    <a16:creationId xmlns:a16="http://schemas.microsoft.com/office/drawing/2014/main" id="{BB087771-F502-D18C-AF08-D270EBB59E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48" name="Graphic 147">
                <a:extLst>
                  <a:ext uri="{FF2B5EF4-FFF2-40B4-BE49-F238E27FC236}">
                    <a16:creationId xmlns:a16="http://schemas.microsoft.com/office/drawing/2014/main" id="{31215A97-99DD-B8F1-B291-B335C9EE32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49" name="Graphic 148">
                <a:extLst>
                  <a:ext uri="{FF2B5EF4-FFF2-40B4-BE49-F238E27FC236}">
                    <a16:creationId xmlns:a16="http://schemas.microsoft.com/office/drawing/2014/main" id="{ABCD290E-4C46-24EA-36AD-2A1B617A41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50" name="Graphic 149">
                <a:extLst>
                  <a:ext uri="{FF2B5EF4-FFF2-40B4-BE49-F238E27FC236}">
                    <a16:creationId xmlns:a16="http://schemas.microsoft.com/office/drawing/2014/main" id="{8E852C24-8127-BA63-F6ED-C8B35B5D66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51" name="Graphic 150">
                <a:extLst>
                  <a:ext uri="{FF2B5EF4-FFF2-40B4-BE49-F238E27FC236}">
                    <a16:creationId xmlns:a16="http://schemas.microsoft.com/office/drawing/2014/main" id="{A6A10F7C-BF48-1FBE-937C-9DA99B58116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52" name="Group 151">
              <a:extLst>
                <a:ext uri="{FF2B5EF4-FFF2-40B4-BE49-F238E27FC236}">
                  <a16:creationId xmlns:a16="http://schemas.microsoft.com/office/drawing/2014/main" id="{237FD9D0-FB5C-F88E-BD90-52AB8794DC99}"/>
                </a:ext>
              </a:extLst>
            </p:cNvPr>
            <p:cNvGrpSpPr/>
            <p:nvPr userDrawn="1"/>
          </p:nvGrpSpPr>
          <p:grpSpPr>
            <a:xfrm>
              <a:off x="8116241" y="3010564"/>
              <a:ext cx="4011585" cy="247045"/>
              <a:chOff x="8116249" y="71542"/>
              <a:chExt cx="4011585" cy="247045"/>
            </a:xfrm>
            <a:grpFill/>
          </p:grpSpPr>
          <p:pic>
            <p:nvPicPr>
              <p:cNvPr id="153" name="Graphic 152">
                <a:extLst>
                  <a:ext uri="{FF2B5EF4-FFF2-40B4-BE49-F238E27FC236}">
                    <a16:creationId xmlns:a16="http://schemas.microsoft.com/office/drawing/2014/main" id="{D90C4BD1-D5DA-B65B-961B-A02F9A526B6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54" name="Graphic 153">
                <a:extLst>
                  <a:ext uri="{FF2B5EF4-FFF2-40B4-BE49-F238E27FC236}">
                    <a16:creationId xmlns:a16="http://schemas.microsoft.com/office/drawing/2014/main" id="{479FC609-5F4E-389D-3911-9ACD2CD77D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55" name="Graphic 154">
                <a:extLst>
                  <a:ext uri="{FF2B5EF4-FFF2-40B4-BE49-F238E27FC236}">
                    <a16:creationId xmlns:a16="http://schemas.microsoft.com/office/drawing/2014/main" id="{9AC2069B-3303-8B89-8DA8-92754BB386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56" name="Graphic 155">
                <a:extLst>
                  <a:ext uri="{FF2B5EF4-FFF2-40B4-BE49-F238E27FC236}">
                    <a16:creationId xmlns:a16="http://schemas.microsoft.com/office/drawing/2014/main" id="{58EAFBEC-415A-6764-E6AE-0884B8FACE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57" name="Graphic 156">
                <a:extLst>
                  <a:ext uri="{FF2B5EF4-FFF2-40B4-BE49-F238E27FC236}">
                    <a16:creationId xmlns:a16="http://schemas.microsoft.com/office/drawing/2014/main" id="{938F40BC-0003-77CD-361F-F2E97DCD128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58" name="Graphic 157">
                <a:extLst>
                  <a:ext uri="{FF2B5EF4-FFF2-40B4-BE49-F238E27FC236}">
                    <a16:creationId xmlns:a16="http://schemas.microsoft.com/office/drawing/2014/main" id="{B4B02160-19C9-DE3C-B095-9399400EA2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59" name="Graphic 158">
                <a:extLst>
                  <a:ext uri="{FF2B5EF4-FFF2-40B4-BE49-F238E27FC236}">
                    <a16:creationId xmlns:a16="http://schemas.microsoft.com/office/drawing/2014/main" id="{D7751011-94A6-C114-0AF7-6D4CDB07167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60" name="Graphic 159">
                <a:extLst>
                  <a:ext uri="{FF2B5EF4-FFF2-40B4-BE49-F238E27FC236}">
                    <a16:creationId xmlns:a16="http://schemas.microsoft.com/office/drawing/2014/main" id="{EB50877E-43B4-B0D9-48DC-730741E31DA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61" name="Graphic 160">
                <a:extLst>
                  <a:ext uri="{FF2B5EF4-FFF2-40B4-BE49-F238E27FC236}">
                    <a16:creationId xmlns:a16="http://schemas.microsoft.com/office/drawing/2014/main" id="{BBD33CC5-1FF9-7EE8-BC46-CB3687861D0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62" name="Graphic 161">
                <a:extLst>
                  <a:ext uri="{FF2B5EF4-FFF2-40B4-BE49-F238E27FC236}">
                    <a16:creationId xmlns:a16="http://schemas.microsoft.com/office/drawing/2014/main" id="{708C4371-6912-A411-AB69-D14BE79A436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63" name="Graphic 162">
                <a:extLst>
                  <a:ext uri="{FF2B5EF4-FFF2-40B4-BE49-F238E27FC236}">
                    <a16:creationId xmlns:a16="http://schemas.microsoft.com/office/drawing/2014/main" id="{6847C35E-989B-C124-BBD5-2846A1930A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64" name="Graphic 163">
                <a:extLst>
                  <a:ext uri="{FF2B5EF4-FFF2-40B4-BE49-F238E27FC236}">
                    <a16:creationId xmlns:a16="http://schemas.microsoft.com/office/drawing/2014/main" id="{9BC0106F-DECA-4001-7C18-1D77DD742A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65" name="Graphic 164">
                <a:extLst>
                  <a:ext uri="{FF2B5EF4-FFF2-40B4-BE49-F238E27FC236}">
                    <a16:creationId xmlns:a16="http://schemas.microsoft.com/office/drawing/2014/main" id="{C3D59A94-A7CA-D5E0-1DE8-ADFF53C6B59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66" name="Graphic 165">
                <a:extLst>
                  <a:ext uri="{FF2B5EF4-FFF2-40B4-BE49-F238E27FC236}">
                    <a16:creationId xmlns:a16="http://schemas.microsoft.com/office/drawing/2014/main" id="{3C926DB3-E1A1-A6A7-EE93-69CA529B08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67" name="Graphic 166">
                <a:extLst>
                  <a:ext uri="{FF2B5EF4-FFF2-40B4-BE49-F238E27FC236}">
                    <a16:creationId xmlns:a16="http://schemas.microsoft.com/office/drawing/2014/main" id="{BCF897C5-8A89-9550-9A0C-918F3616A71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68" name="Group 167">
              <a:extLst>
                <a:ext uri="{FF2B5EF4-FFF2-40B4-BE49-F238E27FC236}">
                  <a16:creationId xmlns:a16="http://schemas.microsoft.com/office/drawing/2014/main" id="{D9E6D3CC-35B9-8296-9513-6F2D0FD951B4}"/>
                </a:ext>
              </a:extLst>
            </p:cNvPr>
            <p:cNvGrpSpPr/>
            <p:nvPr userDrawn="1"/>
          </p:nvGrpSpPr>
          <p:grpSpPr>
            <a:xfrm>
              <a:off x="8116240" y="3337122"/>
              <a:ext cx="4011585" cy="247045"/>
              <a:chOff x="8116249" y="71542"/>
              <a:chExt cx="4011585" cy="247045"/>
            </a:xfrm>
            <a:grpFill/>
          </p:grpSpPr>
          <p:pic>
            <p:nvPicPr>
              <p:cNvPr id="169" name="Graphic 168">
                <a:extLst>
                  <a:ext uri="{FF2B5EF4-FFF2-40B4-BE49-F238E27FC236}">
                    <a16:creationId xmlns:a16="http://schemas.microsoft.com/office/drawing/2014/main" id="{8078A3C1-3485-73BA-9A75-DABD87D7BE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70" name="Graphic 169">
                <a:extLst>
                  <a:ext uri="{FF2B5EF4-FFF2-40B4-BE49-F238E27FC236}">
                    <a16:creationId xmlns:a16="http://schemas.microsoft.com/office/drawing/2014/main" id="{A366CCED-901F-618D-FA10-13E045D7F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71" name="Graphic 170">
                <a:extLst>
                  <a:ext uri="{FF2B5EF4-FFF2-40B4-BE49-F238E27FC236}">
                    <a16:creationId xmlns:a16="http://schemas.microsoft.com/office/drawing/2014/main" id="{51B50A3F-9381-87AD-E2AE-FA5588A5EE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72" name="Graphic 171">
                <a:extLst>
                  <a:ext uri="{FF2B5EF4-FFF2-40B4-BE49-F238E27FC236}">
                    <a16:creationId xmlns:a16="http://schemas.microsoft.com/office/drawing/2014/main" id="{2435A21E-EF85-B7E4-9D99-71979843EC4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73" name="Graphic 172">
                <a:extLst>
                  <a:ext uri="{FF2B5EF4-FFF2-40B4-BE49-F238E27FC236}">
                    <a16:creationId xmlns:a16="http://schemas.microsoft.com/office/drawing/2014/main" id="{639FDA7B-AE74-3119-F81F-18CC806096B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74" name="Graphic 173">
                <a:extLst>
                  <a:ext uri="{FF2B5EF4-FFF2-40B4-BE49-F238E27FC236}">
                    <a16:creationId xmlns:a16="http://schemas.microsoft.com/office/drawing/2014/main" id="{41AF763D-35E6-BB8D-7816-8A28F534BB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75" name="Graphic 174">
                <a:extLst>
                  <a:ext uri="{FF2B5EF4-FFF2-40B4-BE49-F238E27FC236}">
                    <a16:creationId xmlns:a16="http://schemas.microsoft.com/office/drawing/2014/main" id="{DA7828BA-AF91-77EF-0A25-CE6C17A21C9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76" name="Graphic 175">
                <a:extLst>
                  <a:ext uri="{FF2B5EF4-FFF2-40B4-BE49-F238E27FC236}">
                    <a16:creationId xmlns:a16="http://schemas.microsoft.com/office/drawing/2014/main" id="{31062621-840D-70E3-B60C-F60C02584DB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77" name="Graphic 176">
                <a:extLst>
                  <a:ext uri="{FF2B5EF4-FFF2-40B4-BE49-F238E27FC236}">
                    <a16:creationId xmlns:a16="http://schemas.microsoft.com/office/drawing/2014/main" id="{D931B853-B886-BFE8-6D33-E31B14292D8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78" name="Graphic 177">
                <a:extLst>
                  <a:ext uri="{FF2B5EF4-FFF2-40B4-BE49-F238E27FC236}">
                    <a16:creationId xmlns:a16="http://schemas.microsoft.com/office/drawing/2014/main" id="{22A84E92-9951-9389-2762-BD5D15492E8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79" name="Graphic 178">
                <a:extLst>
                  <a:ext uri="{FF2B5EF4-FFF2-40B4-BE49-F238E27FC236}">
                    <a16:creationId xmlns:a16="http://schemas.microsoft.com/office/drawing/2014/main" id="{19BF5935-4A6D-CACB-6D01-9FAB4BC4CA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80" name="Graphic 179">
                <a:extLst>
                  <a:ext uri="{FF2B5EF4-FFF2-40B4-BE49-F238E27FC236}">
                    <a16:creationId xmlns:a16="http://schemas.microsoft.com/office/drawing/2014/main" id="{543F0A6F-89C5-DF4F-0D15-D18AE6C6B0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81" name="Graphic 180">
                <a:extLst>
                  <a:ext uri="{FF2B5EF4-FFF2-40B4-BE49-F238E27FC236}">
                    <a16:creationId xmlns:a16="http://schemas.microsoft.com/office/drawing/2014/main" id="{080B023A-7480-B643-B887-C4207AB364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82" name="Graphic 181">
                <a:extLst>
                  <a:ext uri="{FF2B5EF4-FFF2-40B4-BE49-F238E27FC236}">
                    <a16:creationId xmlns:a16="http://schemas.microsoft.com/office/drawing/2014/main" id="{EFDB4461-1905-A86B-ACF4-BCC92B58FA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83" name="Graphic 182">
                <a:extLst>
                  <a:ext uri="{FF2B5EF4-FFF2-40B4-BE49-F238E27FC236}">
                    <a16:creationId xmlns:a16="http://schemas.microsoft.com/office/drawing/2014/main" id="{6A10063F-ADEC-C9F1-7188-E0A91DAF9FA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184" name="Group 183">
              <a:extLst>
                <a:ext uri="{FF2B5EF4-FFF2-40B4-BE49-F238E27FC236}">
                  <a16:creationId xmlns:a16="http://schemas.microsoft.com/office/drawing/2014/main" id="{E8BDBAD5-B6BA-7C92-20C1-579F68D14512}"/>
                </a:ext>
              </a:extLst>
            </p:cNvPr>
            <p:cNvGrpSpPr/>
            <p:nvPr userDrawn="1"/>
          </p:nvGrpSpPr>
          <p:grpSpPr>
            <a:xfrm>
              <a:off x="8116239" y="3663680"/>
              <a:ext cx="4011585" cy="247045"/>
              <a:chOff x="8116249" y="71542"/>
              <a:chExt cx="4011585" cy="247045"/>
            </a:xfrm>
            <a:grpFill/>
          </p:grpSpPr>
          <p:pic>
            <p:nvPicPr>
              <p:cNvPr id="185" name="Graphic 184">
                <a:extLst>
                  <a:ext uri="{FF2B5EF4-FFF2-40B4-BE49-F238E27FC236}">
                    <a16:creationId xmlns:a16="http://schemas.microsoft.com/office/drawing/2014/main" id="{7964506A-9A44-8A60-4AF8-7C7C25E19B4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186" name="Graphic 185">
                <a:extLst>
                  <a:ext uri="{FF2B5EF4-FFF2-40B4-BE49-F238E27FC236}">
                    <a16:creationId xmlns:a16="http://schemas.microsoft.com/office/drawing/2014/main" id="{B7A961DE-4B65-8E86-F205-0CE8711487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187" name="Graphic 186">
                <a:extLst>
                  <a:ext uri="{FF2B5EF4-FFF2-40B4-BE49-F238E27FC236}">
                    <a16:creationId xmlns:a16="http://schemas.microsoft.com/office/drawing/2014/main" id="{8E2E7DC1-F762-49FC-61C3-619B0698443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188" name="Graphic 187">
                <a:extLst>
                  <a:ext uri="{FF2B5EF4-FFF2-40B4-BE49-F238E27FC236}">
                    <a16:creationId xmlns:a16="http://schemas.microsoft.com/office/drawing/2014/main" id="{174FE9AA-958F-63BE-E060-96B679F279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189" name="Graphic 188">
                <a:extLst>
                  <a:ext uri="{FF2B5EF4-FFF2-40B4-BE49-F238E27FC236}">
                    <a16:creationId xmlns:a16="http://schemas.microsoft.com/office/drawing/2014/main" id="{1E8641C4-B1B4-6094-7FE0-DC2F573AC33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190" name="Graphic 189">
                <a:extLst>
                  <a:ext uri="{FF2B5EF4-FFF2-40B4-BE49-F238E27FC236}">
                    <a16:creationId xmlns:a16="http://schemas.microsoft.com/office/drawing/2014/main" id="{8A258D77-2CAB-995B-C56D-E50B983D20F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191" name="Graphic 190">
                <a:extLst>
                  <a:ext uri="{FF2B5EF4-FFF2-40B4-BE49-F238E27FC236}">
                    <a16:creationId xmlns:a16="http://schemas.microsoft.com/office/drawing/2014/main" id="{9D8CD7C2-25FC-9899-B8B5-8047FF4BDA1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192" name="Graphic 191">
                <a:extLst>
                  <a:ext uri="{FF2B5EF4-FFF2-40B4-BE49-F238E27FC236}">
                    <a16:creationId xmlns:a16="http://schemas.microsoft.com/office/drawing/2014/main" id="{550A6B42-7448-CCFD-3E70-7772D23AF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193" name="Graphic 192">
                <a:extLst>
                  <a:ext uri="{FF2B5EF4-FFF2-40B4-BE49-F238E27FC236}">
                    <a16:creationId xmlns:a16="http://schemas.microsoft.com/office/drawing/2014/main" id="{08209F3D-4922-8A91-7B1A-FA1AB78B5A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194" name="Graphic 193">
                <a:extLst>
                  <a:ext uri="{FF2B5EF4-FFF2-40B4-BE49-F238E27FC236}">
                    <a16:creationId xmlns:a16="http://schemas.microsoft.com/office/drawing/2014/main" id="{B6889B04-1399-F12A-BDBC-8CD7B82AB9D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195" name="Graphic 194">
                <a:extLst>
                  <a:ext uri="{FF2B5EF4-FFF2-40B4-BE49-F238E27FC236}">
                    <a16:creationId xmlns:a16="http://schemas.microsoft.com/office/drawing/2014/main" id="{99F552CC-B3EA-E76B-924A-73F9194122C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196" name="Graphic 195">
                <a:extLst>
                  <a:ext uri="{FF2B5EF4-FFF2-40B4-BE49-F238E27FC236}">
                    <a16:creationId xmlns:a16="http://schemas.microsoft.com/office/drawing/2014/main" id="{41E61C11-0B98-F5CB-340C-891F86C73B4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197" name="Graphic 196">
                <a:extLst>
                  <a:ext uri="{FF2B5EF4-FFF2-40B4-BE49-F238E27FC236}">
                    <a16:creationId xmlns:a16="http://schemas.microsoft.com/office/drawing/2014/main" id="{29D8E834-1364-5589-8F8E-30AFDACA0C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198" name="Graphic 197">
                <a:extLst>
                  <a:ext uri="{FF2B5EF4-FFF2-40B4-BE49-F238E27FC236}">
                    <a16:creationId xmlns:a16="http://schemas.microsoft.com/office/drawing/2014/main" id="{9960E2C3-5F22-C20A-88A9-D913E9193CC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199" name="Graphic 198">
                <a:extLst>
                  <a:ext uri="{FF2B5EF4-FFF2-40B4-BE49-F238E27FC236}">
                    <a16:creationId xmlns:a16="http://schemas.microsoft.com/office/drawing/2014/main" id="{681E592D-68FC-5A81-EFD4-172D079C63C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00" name="Group 199">
              <a:extLst>
                <a:ext uri="{FF2B5EF4-FFF2-40B4-BE49-F238E27FC236}">
                  <a16:creationId xmlns:a16="http://schemas.microsoft.com/office/drawing/2014/main" id="{0E322247-7E6E-4821-2BBD-4C902A444348}"/>
                </a:ext>
              </a:extLst>
            </p:cNvPr>
            <p:cNvGrpSpPr/>
            <p:nvPr userDrawn="1"/>
          </p:nvGrpSpPr>
          <p:grpSpPr>
            <a:xfrm>
              <a:off x="8116238" y="3990238"/>
              <a:ext cx="4011585" cy="247045"/>
              <a:chOff x="8116249" y="71542"/>
              <a:chExt cx="4011585" cy="247045"/>
            </a:xfrm>
            <a:grpFill/>
          </p:grpSpPr>
          <p:pic>
            <p:nvPicPr>
              <p:cNvPr id="201" name="Graphic 200">
                <a:extLst>
                  <a:ext uri="{FF2B5EF4-FFF2-40B4-BE49-F238E27FC236}">
                    <a16:creationId xmlns:a16="http://schemas.microsoft.com/office/drawing/2014/main" id="{0988D191-BB3D-84C7-A1E8-CC07659EB4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02" name="Graphic 201">
                <a:extLst>
                  <a:ext uri="{FF2B5EF4-FFF2-40B4-BE49-F238E27FC236}">
                    <a16:creationId xmlns:a16="http://schemas.microsoft.com/office/drawing/2014/main" id="{6BD6DDA6-CE23-8E44-64FE-7729D025F67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03" name="Graphic 202">
                <a:extLst>
                  <a:ext uri="{FF2B5EF4-FFF2-40B4-BE49-F238E27FC236}">
                    <a16:creationId xmlns:a16="http://schemas.microsoft.com/office/drawing/2014/main" id="{4D5D1188-4877-364E-F11C-C90E2FC658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04" name="Graphic 203">
                <a:extLst>
                  <a:ext uri="{FF2B5EF4-FFF2-40B4-BE49-F238E27FC236}">
                    <a16:creationId xmlns:a16="http://schemas.microsoft.com/office/drawing/2014/main" id="{FDD12188-232C-53EC-7647-1182E5036E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05" name="Graphic 204">
                <a:extLst>
                  <a:ext uri="{FF2B5EF4-FFF2-40B4-BE49-F238E27FC236}">
                    <a16:creationId xmlns:a16="http://schemas.microsoft.com/office/drawing/2014/main" id="{708C1365-478E-BC53-21B9-8B2FD7A8C8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06" name="Graphic 205">
                <a:extLst>
                  <a:ext uri="{FF2B5EF4-FFF2-40B4-BE49-F238E27FC236}">
                    <a16:creationId xmlns:a16="http://schemas.microsoft.com/office/drawing/2014/main" id="{74F563EE-CD4D-0B27-7AB3-56B54791CA7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07" name="Graphic 206">
                <a:extLst>
                  <a:ext uri="{FF2B5EF4-FFF2-40B4-BE49-F238E27FC236}">
                    <a16:creationId xmlns:a16="http://schemas.microsoft.com/office/drawing/2014/main" id="{3FFD5678-FDBC-B99D-B101-7C6810F1AD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08" name="Graphic 207">
                <a:extLst>
                  <a:ext uri="{FF2B5EF4-FFF2-40B4-BE49-F238E27FC236}">
                    <a16:creationId xmlns:a16="http://schemas.microsoft.com/office/drawing/2014/main" id="{CD0C1120-DD1A-3514-2022-D08257B022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09" name="Graphic 208">
                <a:extLst>
                  <a:ext uri="{FF2B5EF4-FFF2-40B4-BE49-F238E27FC236}">
                    <a16:creationId xmlns:a16="http://schemas.microsoft.com/office/drawing/2014/main" id="{30E83032-3142-DC26-8156-2E18863E9B3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10" name="Graphic 209">
                <a:extLst>
                  <a:ext uri="{FF2B5EF4-FFF2-40B4-BE49-F238E27FC236}">
                    <a16:creationId xmlns:a16="http://schemas.microsoft.com/office/drawing/2014/main" id="{B99C13A7-1221-EBC6-206C-A742EB1F6F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11" name="Graphic 210">
                <a:extLst>
                  <a:ext uri="{FF2B5EF4-FFF2-40B4-BE49-F238E27FC236}">
                    <a16:creationId xmlns:a16="http://schemas.microsoft.com/office/drawing/2014/main" id="{CAD144B4-DAA4-321B-A685-7383E5C5E55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12" name="Graphic 211">
                <a:extLst>
                  <a:ext uri="{FF2B5EF4-FFF2-40B4-BE49-F238E27FC236}">
                    <a16:creationId xmlns:a16="http://schemas.microsoft.com/office/drawing/2014/main" id="{1315F8E8-943B-0B0D-3569-D08FF139E85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13" name="Graphic 212">
                <a:extLst>
                  <a:ext uri="{FF2B5EF4-FFF2-40B4-BE49-F238E27FC236}">
                    <a16:creationId xmlns:a16="http://schemas.microsoft.com/office/drawing/2014/main" id="{6DF87DD6-8DD7-0581-8CB7-E9C4E7F3597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14" name="Graphic 213">
                <a:extLst>
                  <a:ext uri="{FF2B5EF4-FFF2-40B4-BE49-F238E27FC236}">
                    <a16:creationId xmlns:a16="http://schemas.microsoft.com/office/drawing/2014/main" id="{8503DF1B-488A-FEA4-953D-A21A3EB142B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15" name="Graphic 214">
                <a:extLst>
                  <a:ext uri="{FF2B5EF4-FFF2-40B4-BE49-F238E27FC236}">
                    <a16:creationId xmlns:a16="http://schemas.microsoft.com/office/drawing/2014/main" id="{CFCE4454-94EB-66F7-1F26-9C620CA4E74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16" name="Group 215">
              <a:extLst>
                <a:ext uri="{FF2B5EF4-FFF2-40B4-BE49-F238E27FC236}">
                  <a16:creationId xmlns:a16="http://schemas.microsoft.com/office/drawing/2014/main" id="{69E05BC7-5AB0-18C8-84D1-9EF19EA71802}"/>
                </a:ext>
              </a:extLst>
            </p:cNvPr>
            <p:cNvGrpSpPr/>
            <p:nvPr userDrawn="1"/>
          </p:nvGrpSpPr>
          <p:grpSpPr>
            <a:xfrm>
              <a:off x="8116237" y="4316796"/>
              <a:ext cx="4011585" cy="247045"/>
              <a:chOff x="8116249" y="71542"/>
              <a:chExt cx="4011585" cy="247045"/>
            </a:xfrm>
            <a:grpFill/>
          </p:grpSpPr>
          <p:pic>
            <p:nvPicPr>
              <p:cNvPr id="217" name="Graphic 216">
                <a:extLst>
                  <a:ext uri="{FF2B5EF4-FFF2-40B4-BE49-F238E27FC236}">
                    <a16:creationId xmlns:a16="http://schemas.microsoft.com/office/drawing/2014/main" id="{FC603379-89F6-04CE-00BF-490B9FCA59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18" name="Graphic 217">
                <a:extLst>
                  <a:ext uri="{FF2B5EF4-FFF2-40B4-BE49-F238E27FC236}">
                    <a16:creationId xmlns:a16="http://schemas.microsoft.com/office/drawing/2014/main" id="{ECF1B723-0C60-8513-056D-804E0760214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19" name="Graphic 218">
                <a:extLst>
                  <a:ext uri="{FF2B5EF4-FFF2-40B4-BE49-F238E27FC236}">
                    <a16:creationId xmlns:a16="http://schemas.microsoft.com/office/drawing/2014/main" id="{5C3AD4A0-2074-64A9-A53C-24A024D9D15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20" name="Graphic 219">
                <a:extLst>
                  <a:ext uri="{FF2B5EF4-FFF2-40B4-BE49-F238E27FC236}">
                    <a16:creationId xmlns:a16="http://schemas.microsoft.com/office/drawing/2014/main" id="{9AEA88D1-02AE-CD8D-7304-180A2F40A37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21" name="Graphic 220">
                <a:extLst>
                  <a:ext uri="{FF2B5EF4-FFF2-40B4-BE49-F238E27FC236}">
                    <a16:creationId xmlns:a16="http://schemas.microsoft.com/office/drawing/2014/main" id="{35F52AC4-0FDD-BB8C-D409-B69789B1E1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22" name="Graphic 221">
                <a:extLst>
                  <a:ext uri="{FF2B5EF4-FFF2-40B4-BE49-F238E27FC236}">
                    <a16:creationId xmlns:a16="http://schemas.microsoft.com/office/drawing/2014/main" id="{AFC1A3CA-FB5A-7D58-DA30-17909D3B0B7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23" name="Graphic 222">
                <a:extLst>
                  <a:ext uri="{FF2B5EF4-FFF2-40B4-BE49-F238E27FC236}">
                    <a16:creationId xmlns:a16="http://schemas.microsoft.com/office/drawing/2014/main" id="{E7483841-A25F-8F9B-7932-C956D5A629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24" name="Graphic 223">
                <a:extLst>
                  <a:ext uri="{FF2B5EF4-FFF2-40B4-BE49-F238E27FC236}">
                    <a16:creationId xmlns:a16="http://schemas.microsoft.com/office/drawing/2014/main" id="{2E247547-0873-804E-7640-1FC59F245F1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25" name="Graphic 224">
                <a:extLst>
                  <a:ext uri="{FF2B5EF4-FFF2-40B4-BE49-F238E27FC236}">
                    <a16:creationId xmlns:a16="http://schemas.microsoft.com/office/drawing/2014/main" id="{B5C39020-7AE4-92A5-3701-6944364975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26" name="Graphic 225">
                <a:extLst>
                  <a:ext uri="{FF2B5EF4-FFF2-40B4-BE49-F238E27FC236}">
                    <a16:creationId xmlns:a16="http://schemas.microsoft.com/office/drawing/2014/main" id="{47DC7D3D-4876-2E9B-7CE7-2ADE7355F5B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27" name="Graphic 226">
                <a:extLst>
                  <a:ext uri="{FF2B5EF4-FFF2-40B4-BE49-F238E27FC236}">
                    <a16:creationId xmlns:a16="http://schemas.microsoft.com/office/drawing/2014/main" id="{9E4BC962-77C0-0EF7-1FE7-D0C776A8964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28" name="Graphic 227">
                <a:extLst>
                  <a:ext uri="{FF2B5EF4-FFF2-40B4-BE49-F238E27FC236}">
                    <a16:creationId xmlns:a16="http://schemas.microsoft.com/office/drawing/2014/main" id="{C8059E7E-081B-1B95-C76E-182A741772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29" name="Graphic 228">
                <a:extLst>
                  <a:ext uri="{FF2B5EF4-FFF2-40B4-BE49-F238E27FC236}">
                    <a16:creationId xmlns:a16="http://schemas.microsoft.com/office/drawing/2014/main" id="{F066FD6E-31EB-F09F-C362-CD8D837C30A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30" name="Graphic 229">
                <a:extLst>
                  <a:ext uri="{FF2B5EF4-FFF2-40B4-BE49-F238E27FC236}">
                    <a16:creationId xmlns:a16="http://schemas.microsoft.com/office/drawing/2014/main" id="{0E3801C9-780B-73BF-BDCE-147F7E321C0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31" name="Graphic 230">
                <a:extLst>
                  <a:ext uri="{FF2B5EF4-FFF2-40B4-BE49-F238E27FC236}">
                    <a16:creationId xmlns:a16="http://schemas.microsoft.com/office/drawing/2014/main" id="{90716589-2A0B-22D2-A481-01038260154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32" name="Group 231">
              <a:extLst>
                <a:ext uri="{FF2B5EF4-FFF2-40B4-BE49-F238E27FC236}">
                  <a16:creationId xmlns:a16="http://schemas.microsoft.com/office/drawing/2014/main" id="{029B5439-CF1F-DA39-CB4B-82242D6436C5}"/>
                </a:ext>
              </a:extLst>
            </p:cNvPr>
            <p:cNvGrpSpPr/>
            <p:nvPr userDrawn="1"/>
          </p:nvGrpSpPr>
          <p:grpSpPr>
            <a:xfrm>
              <a:off x="8116236" y="4643354"/>
              <a:ext cx="4011585" cy="247045"/>
              <a:chOff x="8116249" y="71542"/>
              <a:chExt cx="4011585" cy="247045"/>
            </a:xfrm>
            <a:grpFill/>
          </p:grpSpPr>
          <p:pic>
            <p:nvPicPr>
              <p:cNvPr id="233" name="Graphic 232">
                <a:extLst>
                  <a:ext uri="{FF2B5EF4-FFF2-40B4-BE49-F238E27FC236}">
                    <a16:creationId xmlns:a16="http://schemas.microsoft.com/office/drawing/2014/main" id="{420F5041-C8C0-F880-7B77-E7ECAC9AFD5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34" name="Graphic 233">
                <a:extLst>
                  <a:ext uri="{FF2B5EF4-FFF2-40B4-BE49-F238E27FC236}">
                    <a16:creationId xmlns:a16="http://schemas.microsoft.com/office/drawing/2014/main" id="{7B9C0F5C-5663-98D3-CADB-729BF0043B1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35" name="Graphic 234">
                <a:extLst>
                  <a:ext uri="{FF2B5EF4-FFF2-40B4-BE49-F238E27FC236}">
                    <a16:creationId xmlns:a16="http://schemas.microsoft.com/office/drawing/2014/main" id="{3BB695B1-EF5E-A1F9-B6D5-73A7BFA79DC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36" name="Graphic 235">
                <a:extLst>
                  <a:ext uri="{FF2B5EF4-FFF2-40B4-BE49-F238E27FC236}">
                    <a16:creationId xmlns:a16="http://schemas.microsoft.com/office/drawing/2014/main" id="{2DA6BFE2-216D-F6F2-3342-58C3F73439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37" name="Graphic 236">
                <a:extLst>
                  <a:ext uri="{FF2B5EF4-FFF2-40B4-BE49-F238E27FC236}">
                    <a16:creationId xmlns:a16="http://schemas.microsoft.com/office/drawing/2014/main" id="{CF273F3A-634F-05FD-C3F6-21DB30B0CBD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38" name="Graphic 237">
                <a:extLst>
                  <a:ext uri="{FF2B5EF4-FFF2-40B4-BE49-F238E27FC236}">
                    <a16:creationId xmlns:a16="http://schemas.microsoft.com/office/drawing/2014/main" id="{65AA658F-F957-25F3-5ED5-7F80501C276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39" name="Graphic 238">
                <a:extLst>
                  <a:ext uri="{FF2B5EF4-FFF2-40B4-BE49-F238E27FC236}">
                    <a16:creationId xmlns:a16="http://schemas.microsoft.com/office/drawing/2014/main" id="{23DB1523-5D7E-3047-CB5D-D0CF46BC4AE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40" name="Graphic 239">
                <a:extLst>
                  <a:ext uri="{FF2B5EF4-FFF2-40B4-BE49-F238E27FC236}">
                    <a16:creationId xmlns:a16="http://schemas.microsoft.com/office/drawing/2014/main" id="{2BD42A31-6AC2-EDD9-DA48-EE023BBEC30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41" name="Graphic 240">
                <a:extLst>
                  <a:ext uri="{FF2B5EF4-FFF2-40B4-BE49-F238E27FC236}">
                    <a16:creationId xmlns:a16="http://schemas.microsoft.com/office/drawing/2014/main" id="{CD0E900F-E18A-8C38-F07D-F4561F3D8D6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42" name="Graphic 241">
                <a:extLst>
                  <a:ext uri="{FF2B5EF4-FFF2-40B4-BE49-F238E27FC236}">
                    <a16:creationId xmlns:a16="http://schemas.microsoft.com/office/drawing/2014/main" id="{E03916A6-0589-CF11-2561-227863CEC33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43" name="Graphic 242">
                <a:extLst>
                  <a:ext uri="{FF2B5EF4-FFF2-40B4-BE49-F238E27FC236}">
                    <a16:creationId xmlns:a16="http://schemas.microsoft.com/office/drawing/2014/main" id="{4018D725-C1F3-A10D-F3B9-D70BB31CF82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44" name="Graphic 243">
                <a:extLst>
                  <a:ext uri="{FF2B5EF4-FFF2-40B4-BE49-F238E27FC236}">
                    <a16:creationId xmlns:a16="http://schemas.microsoft.com/office/drawing/2014/main" id="{453D3086-1C7A-51BE-D7FC-B745896DA1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45" name="Graphic 244">
                <a:extLst>
                  <a:ext uri="{FF2B5EF4-FFF2-40B4-BE49-F238E27FC236}">
                    <a16:creationId xmlns:a16="http://schemas.microsoft.com/office/drawing/2014/main" id="{E5BDEE2C-CE0B-F930-AFB5-F99C2D92F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46" name="Graphic 245">
                <a:extLst>
                  <a:ext uri="{FF2B5EF4-FFF2-40B4-BE49-F238E27FC236}">
                    <a16:creationId xmlns:a16="http://schemas.microsoft.com/office/drawing/2014/main" id="{D7B4FB96-ED4D-5741-C5E9-BADCC9AA195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47" name="Graphic 246">
                <a:extLst>
                  <a:ext uri="{FF2B5EF4-FFF2-40B4-BE49-F238E27FC236}">
                    <a16:creationId xmlns:a16="http://schemas.microsoft.com/office/drawing/2014/main" id="{87099AA1-D77D-5672-E7E1-7A73F1B7FD6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48" name="Group 247">
              <a:extLst>
                <a:ext uri="{FF2B5EF4-FFF2-40B4-BE49-F238E27FC236}">
                  <a16:creationId xmlns:a16="http://schemas.microsoft.com/office/drawing/2014/main" id="{1DF3268E-4433-1D40-4495-13BA46FB2E47}"/>
                </a:ext>
              </a:extLst>
            </p:cNvPr>
            <p:cNvGrpSpPr/>
            <p:nvPr userDrawn="1"/>
          </p:nvGrpSpPr>
          <p:grpSpPr>
            <a:xfrm>
              <a:off x="8116235" y="4969912"/>
              <a:ext cx="4011585" cy="247045"/>
              <a:chOff x="8116249" y="71542"/>
              <a:chExt cx="4011585" cy="247045"/>
            </a:xfrm>
            <a:grpFill/>
          </p:grpSpPr>
          <p:pic>
            <p:nvPicPr>
              <p:cNvPr id="249" name="Graphic 248">
                <a:extLst>
                  <a:ext uri="{FF2B5EF4-FFF2-40B4-BE49-F238E27FC236}">
                    <a16:creationId xmlns:a16="http://schemas.microsoft.com/office/drawing/2014/main" id="{5C8F6FD3-3A1B-C632-3AEB-442731A2D3F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50" name="Graphic 249">
                <a:extLst>
                  <a:ext uri="{FF2B5EF4-FFF2-40B4-BE49-F238E27FC236}">
                    <a16:creationId xmlns:a16="http://schemas.microsoft.com/office/drawing/2014/main" id="{0E270E63-C349-D49F-3665-EFD6821FCD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51" name="Graphic 250">
                <a:extLst>
                  <a:ext uri="{FF2B5EF4-FFF2-40B4-BE49-F238E27FC236}">
                    <a16:creationId xmlns:a16="http://schemas.microsoft.com/office/drawing/2014/main" id="{3853E2EB-1386-D032-C79B-BF891808B1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52" name="Graphic 251">
                <a:extLst>
                  <a:ext uri="{FF2B5EF4-FFF2-40B4-BE49-F238E27FC236}">
                    <a16:creationId xmlns:a16="http://schemas.microsoft.com/office/drawing/2014/main" id="{3539A96A-4256-B643-0C48-89F0B293D97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53" name="Graphic 252">
                <a:extLst>
                  <a:ext uri="{FF2B5EF4-FFF2-40B4-BE49-F238E27FC236}">
                    <a16:creationId xmlns:a16="http://schemas.microsoft.com/office/drawing/2014/main" id="{C2F49405-A345-4898-00C2-2DCC600E6E8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54" name="Graphic 253">
                <a:extLst>
                  <a:ext uri="{FF2B5EF4-FFF2-40B4-BE49-F238E27FC236}">
                    <a16:creationId xmlns:a16="http://schemas.microsoft.com/office/drawing/2014/main" id="{87353182-7A51-C55D-4AED-04F5C184EB1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55" name="Graphic 254">
                <a:extLst>
                  <a:ext uri="{FF2B5EF4-FFF2-40B4-BE49-F238E27FC236}">
                    <a16:creationId xmlns:a16="http://schemas.microsoft.com/office/drawing/2014/main" id="{6F25A41B-3BC8-1B5A-1272-915D369ECB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56" name="Graphic 255">
                <a:extLst>
                  <a:ext uri="{FF2B5EF4-FFF2-40B4-BE49-F238E27FC236}">
                    <a16:creationId xmlns:a16="http://schemas.microsoft.com/office/drawing/2014/main" id="{9F2BFC65-C9F7-E165-30DD-51FA25B065A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57" name="Graphic 256">
                <a:extLst>
                  <a:ext uri="{FF2B5EF4-FFF2-40B4-BE49-F238E27FC236}">
                    <a16:creationId xmlns:a16="http://schemas.microsoft.com/office/drawing/2014/main" id="{625AA3AF-06B2-A631-F0A1-BA4E790F59A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58" name="Graphic 257">
                <a:extLst>
                  <a:ext uri="{FF2B5EF4-FFF2-40B4-BE49-F238E27FC236}">
                    <a16:creationId xmlns:a16="http://schemas.microsoft.com/office/drawing/2014/main" id="{009D9E94-593E-AFF3-8C6B-66BE1BF6AB5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59" name="Graphic 258">
                <a:extLst>
                  <a:ext uri="{FF2B5EF4-FFF2-40B4-BE49-F238E27FC236}">
                    <a16:creationId xmlns:a16="http://schemas.microsoft.com/office/drawing/2014/main" id="{E2D8928E-3EF9-6E70-8F76-E905C7AF8E4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60" name="Graphic 259">
                <a:extLst>
                  <a:ext uri="{FF2B5EF4-FFF2-40B4-BE49-F238E27FC236}">
                    <a16:creationId xmlns:a16="http://schemas.microsoft.com/office/drawing/2014/main" id="{374AFAAA-1E1E-87A5-98D9-0036E2EF099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61" name="Graphic 260">
                <a:extLst>
                  <a:ext uri="{FF2B5EF4-FFF2-40B4-BE49-F238E27FC236}">
                    <a16:creationId xmlns:a16="http://schemas.microsoft.com/office/drawing/2014/main" id="{9011B178-49EA-82D9-71D4-EA6B389FE48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62" name="Graphic 261">
                <a:extLst>
                  <a:ext uri="{FF2B5EF4-FFF2-40B4-BE49-F238E27FC236}">
                    <a16:creationId xmlns:a16="http://schemas.microsoft.com/office/drawing/2014/main" id="{1153D24A-A559-1DCD-92C1-BF64E90432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63" name="Graphic 262">
                <a:extLst>
                  <a:ext uri="{FF2B5EF4-FFF2-40B4-BE49-F238E27FC236}">
                    <a16:creationId xmlns:a16="http://schemas.microsoft.com/office/drawing/2014/main" id="{7C813B32-366C-1A50-C839-C5491A072D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64" name="Group 263">
              <a:extLst>
                <a:ext uri="{FF2B5EF4-FFF2-40B4-BE49-F238E27FC236}">
                  <a16:creationId xmlns:a16="http://schemas.microsoft.com/office/drawing/2014/main" id="{B4687507-9EE4-9E05-9128-65024D2F3B4D}"/>
                </a:ext>
              </a:extLst>
            </p:cNvPr>
            <p:cNvGrpSpPr/>
            <p:nvPr userDrawn="1"/>
          </p:nvGrpSpPr>
          <p:grpSpPr>
            <a:xfrm>
              <a:off x="8116234" y="5296470"/>
              <a:ext cx="4011585" cy="247045"/>
              <a:chOff x="8116249" y="71542"/>
              <a:chExt cx="4011585" cy="247045"/>
            </a:xfrm>
            <a:grpFill/>
          </p:grpSpPr>
          <p:pic>
            <p:nvPicPr>
              <p:cNvPr id="265" name="Graphic 264">
                <a:extLst>
                  <a:ext uri="{FF2B5EF4-FFF2-40B4-BE49-F238E27FC236}">
                    <a16:creationId xmlns:a16="http://schemas.microsoft.com/office/drawing/2014/main" id="{8C98355D-097D-BA51-E161-5F89D97C1C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66" name="Graphic 265">
                <a:extLst>
                  <a:ext uri="{FF2B5EF4-FFF2-40B4-BE49-F238E27FC236}">
                    <a16:creationId xmlns:a16="http://schemas.microsoft.com/office/drawing/2014/main" id="{159EAA28-F365-B4CD-E8A2-B0217ED4D4B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67" name="Graphic 266">
                <a:extLst>
                  <a:ext uri="{FF2B5EF4-FFF2-40B4-BE49-F238E27FC236}">
                    <a16:creationId xmlns:a16="http://schemas.microsoft.com/office/drawing/2014/main" id="{488E2BC3-C563-C705-07FC-FBC4658D89F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68" name="Graphic 267">
                <a:extLst>
                  <a:ext uri="{FF2B5EF4-FFF2-40B4-BE49-F238E27FC236}">
                    <a16:creationId xmlns:a16="http://schemas.microsoft.com/office/drawing/2014/main" id="{01F8046B-CFA7-F02A-9D46-2CD029C56D7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69" name="Graphic 268">
                <a:extLst>
                  <a:ext uri="{FF2B5EF4-FFF2-40B4-BE49-F238E27FC236}">
                    <a16:creationId xmlns:a16="http://schemas.microsoft.com/office/drawing/2014/main" id="{8986B5DE-C5DB-EA6C-5400-BC0C2976B83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70" name="Graphic 269">
                <a:extLst>
                  <a:ext uri="{FF2B5EF4-FFF2-40B4-BE49-F238E27FC236}">
                    <a16:creationId xmlns:a16="http://schemas.microsoft.com/office/drawing/2014/main" id="{B933D42E-6C98-869B-12AD-266AB39001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71" name="Graphic 270">
                <a:extLst>
                  <a:ext uri="{FF2B5EF4-FFF2-40B4-BE49-F238E27FC236}">
                    <a16:creationId xmlns:a16="http://schemas.microsoft.com/office/drawing/2014/main" id="{73038FA8-BDE6-EC47-AED9-A857AAA229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72" name="Graphic 271">
                <a:extLst>
                  <a:ext uri="{FF2B5EF4-FFF2-40B4-BE49-F238E27FC236}">
                    <a16:creationId xmlns:a16="http://schemas.microsoft.com/office/drawing/2014/main" id="{DF596506-B6FF-2CAB-AECD-122C75A41C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73" name="Graphic 272">
                <a:extLst>
                  <a:ext uri="{FF2B5EF4-FFF2-40B4-BE49-F238E27FC236}">
                    <a16:creationId xmlns:a16="http://schemas.microsoft.com/office/drawing/2014/main" id="{33753D93-E36C-55F0-3C52-7B7A433834F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74" name="Graphic 273">
                <a:extLst>
                  <a:ext uri="{FF2B5EF4-FFF2-40B4-BE49-F238E27FC236}">
                    <a16:creationId xmlns:a16="http://schemas.microsoft.com/office/drawing/2014/main" id="{1C76E1D6-DA74-3B34-2D96-007BD35E70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75" name="Graphic 274">
                <a:extLst>
                  <a:ext uri="{FF2B5EF4-FFF2-40B4-BE49-F238E27FC236}">
                    <a16:creationId xmlns:a16="http://schemas.microsoft.com/office/drawing/2014/main" id="{F98EF6B9-AE98-C1BF-25DE-5F51529021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76" name="Graphic 275">
                <a:extLst>
                  <a:ext uri="{FF2B5EF4-FFF2-40B4-BE49-F238E27FC236}">
                    <a16:creationId xmlns:a16="http://schemas.microsoft.com/office/drawing/2014/main" id="{46BF9F42-6895-29E3-9003-E2C4202C005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77" name="Graphic 276">
                <a:extLst>
                  <a:ext uri="{FF2B5EF4-FFF2-40B4-BE49-F238E27FC236}">
                    <a16:creationId xmlns:a16="http://schemas.microsoft.com/office/drawing/2014/main" id="{3FB8FB69-1E4E-D712-19BF-35CAD71F9C9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78" name="Graphic 277">
                <a:extLst>
                  <a:ext uri="{FF2B5EF4-FFF2-40B4-BE49-F238E27FC236}">
                    <a16:creationId xmlns:a16="http://schemas.microsoft.com/office/drawing/2014/main" id="{325895BA-71CA-FFDA-8914-3E0A40BA70C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79" name="Graphic 278">
                <a:extLst>
                  <a:ext uri="{FF2B5EF4-FFF2-40B4-BE49-F238E27FC236}">
                    <a16:creationId xmlns:a16="http://schemas.microsoft.com/office/drawing/2014/main" id="{E0C32EE0-FB88-081A-ACB6-489459F3D7F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80" name="Group 279">
              <a:extLst>
                <a:ext uri="{FF2B5EF4-FFF2-40B4-BE49-F238E27FC236}">
                  <a16:creationId xmlns:a16="http://schemas.microsoft.com/office/drawing/2014/main" id="{F0EA00F1-967C-3B2B-4719-05A585D98585}"/>
                </a:ext>
              </a:extLst>
            </p:cNvPr>
            <p:cNvGrpSpPr/>
            <p:nvPr userDrawn="1"/>
          </p:nvGrpSpPr>
          <p:grpSpPr>
            <a:xfrm>
              <a:off x="8116233" y="5623028"/>
              <a:ext cx="4011585" cy="247045"/>
              <a:chOff x="8116249" y="71542"/>
              <a:chExt cx="4011585" cy="247045"/>
            </a:xfrm>
            <a:grpFill/>
          </p:grpSpPr>
          <p:pic>
            <p:nvPicPr>
              <p:cNvPr id="281" name="Graphic 280">
                <a:extLst>
                  <a:ext uri="{FF2B5EF4-FFF2-40B4-BE49-F238E27FC236}">
                    <a16:creationId xmlns:a16="http://schemas.microsoft.com/office/drawing/2014/main" id="{C1EDB310-0CE7-A4FD-04D0-45809F46401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82" name="Graphic 281">
                <a:extLst>
                  <a:ext uri="{FF2B5EF4-FFF2-40B4-BE49-F238E27FC236}">
                    <a16:creationId xmlns:a16="http://schemas.microsoft.com/office/drawing/2014/main" id="{2610F4B2-AF61-374C-0B4D-A986BDDB4F8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83" name="Graphic 282">
                <a:extLst>
                  <a:ext uri="{FF2B5EF4-FFF2-40B4-BE49-F238E27FC236}">
                    <a16:creationId xmlns:a16="http://schemas.microsoft.com/office/drawing/2014/main" id="{E43A80D3-0FF7-E344-FCDA-509CBA8E4FF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284" name="Graphic 283">
                <a:extLst>
                  <a:ext uri="{FF2B5EF4-FFF2-40B4-BE49-F238E27FC236}">
                    <a16:creationId xmlns:a16="http://schemas.microsoft.com/office/drawing/2014/main" id="{051C937B-26CD-2832-F06A-E5B6D6D304E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285" name="Graphic 284">
                <a:extLst>
                  <a:ext uri="{FF2B5EF4-FFF2-40B4-BE49-F238E27FC236}">
                    <a16:creationId xmlns:a16="http://schemas.microsoft.com/office/drawing/2014/main" id="{A2678095-3AB2-D568-B81B-83D28069267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286" name="Graphic 285">
                <a:extLst>
                  <a:ext uri="{FF2B5EF4-FFF2-40B4-BE49-F238E27FC236}">
                    <a16:creationId xmlns:a16="http://schemas.microsoft.com/office/drawing/2014/main" id="{D8E98A4B-1C5C-AA61-7D28-AD848EE6195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287" name="Graphic 286">
                <a:extLst>
                  <a:ext uri="{FF2B5EF4-FFF2-40B4-BE49-F238E27FC236}">
                    <a16:creationId xmlns:a16="http://schemas.microsoft.com/office/drawing/2014/main" id="{A4BA1E2B-442E-B1DA-E6B3-29C5D71E9CE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288" name="Graphic 287">
                <a:extLst>
                  <a:ext uri="{FF2B5EF4-FFF2-40B4-BE49-F238E27FC236}">
                    <a16:creationId xmlns:a16="http://schemas.microsoft.com/office/drawing/2014/main" id="{FA71FBFD-5FD9-CF37-FB41-281FE319A2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289" name="Graphic 288">
                <a:extLst>
                  <a:ext uri="{FF2B5EF4-FFF2-40B4-BE49-F238E27FC236}">
                    <a16:creationId xmlns:a16="http://schemas.microsoft.com/office/drawing/2014/main" id="{F0292A29-6330-AB41-5F0A-BBEC7729E69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290" name="Graphic 289">
                <a:extLst>
                  <a:ext uri="{FF2B5EF4-FFF2-40B4-BE49-F238E27FC236}">
                    <a16:creationId xmlns:a16="http://schemas.microsoft.com/office/drawing/2014/main" id="{11CC56D3-44A3-E0AA-E6C5-EA7A587814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291" name="Graphic 290">
                <a:extLst>
                  <a:ext uri="{FF2B5EF4-FFF2-40B4-BE49-F238E27FC236}">
                    <a16:creationId xmlns:a16="http://schemas.microsoft.com/office/drawing/2014/main" id="{48077B49-9658-AEF0-FCCA-E62A242C6FD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292" name="Graphic 291">
                <a:extLst>
                  <a:ext uri="{FF2B5EF4-FFF2-40B4-BE49-F238E27FC236}">
                    <a16:creationId xmlns:a16="http://schemas.microsoft.com/office/drawing/2014/main" id="{52F0394E-5FB4-F8E9-FD38-464EF0096F9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293" name="Graphic 292">
                <a:extLst>
                  <a:ext uri="{FF2B5EF4-FFF2-40B4-BE49-F238E27FC236}">
                    <a16:creationId xmlns:a16="http://schemas.microsoft.com/office/drawing/2014/main" id="{3F11F2F9-EE72-D75D-552B-DEF2910AC1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294" name="Graphic 293">
                <a:extLst>
                  <a:ext uri="{FF2B5EF4-FFF2-40B4-BE49-F238E27FC236}">
                    <a16:creationId xmlns:a16="http://schemas.microsoft.com/office/drawing/2014/main" id="{BAD9861E-7DD5-36AA-61F7-196511C552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295" name="Graphic 294">
                <a:extLst>
                  <a:ext uri="{FF2B5EF4-FFF2-40B4-BE49-F238E27FC236}">
                    <a16:creationId xmlns:a16="http://schemas.microsoft.com/office/drawing/2014/main" id="{B71CC89E-4A30-4DD2-A9B8-CDC9384839F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296" name="Group 295">
              <a:extLst>
                <a:ext uri="{FF2B5EF4-FFF2-40B4-BE49-F238E27FC236}">
                  <a16:creationId xmlns:a16="http://schemas.microsoft.com/office/drawing/2014/main" id="{CE1FADD4-DF75-25C1-93CA-47B022E79BCE}"/>
                </a:ext>
              </a:extLst>
            </p:cNvPr>
            <p:cNvGrpSpPr/>
            <p:nvPr userDrawn="1"/>
          </p:nvGrpSpPr>
          <p:grpSpPr>
            <a:xfrm>
              <a:off x="8116232" y="5949586"/>
              <a:ext cx="4011585" cy="247045"/>
              <a:chOff x="8116249" y="71542"/>
              <a:chExt cx="4011585" cy="247045"/>
            </a:xfrm>
            <a:grpFill/>
          </p:grpSpPr>
          <p:pic>
            <p:nvPicPr>
              <p:cNvPr id="297" name="Graphic 296">
                <a:extLst>
                  <a:ext uri="{FF2B5EF4-FFF2-40B4-BE49-F238E27FC236}">
                    <a16:creationId xmlns:a16="http://schemas.microsoft.com/office/drawing/2014/main" id="{5BB0723E-7505-63C1-00CB-A04AE410EDA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298" name="Graphic 297">
                <a:extLst>
                  <a:ext uri="{FF2B5EF4-FFF2-40B4-BE49-F238E27FC236}">
                    <a16:creationId xmlns:a16="http://schemas.microsoft.com/office/drawing/2014/main" id="{03286BCC-F071-DEDE-8DB9-27B4858F498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299" name="Graphic 298">
                <a:extLst>
                  <a:ext uri="{FF2B5EF4-FFF2-40B4-BE49-F238E27FC236}">
                    <a16:creationId xmlns:a16="http://schemas.microsoft.com/office/drawing/2014/main" id="{9DDE2E0E-8666-DE82-4994-956F481369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00" name="Graphic 299">
                <a:extLst>
                  <a:ext uri="{FF2B5EF4-FFF2-40B4-BE49-F238E27FC236}">
                    <a16:creationId xmlns:a16="http://schemas.microsoft.com/office/drawing/2014/main" id="{57E84522-D5E3-7DCE-BA3F-34E8015559F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01" name="Graphic 300">
                <a:extLst>
                  <a:ext uri="{FF2B5EF4-FFF2-40B4-BE49-F238E27FC236}">
                    <a16:creationId xmlns:a16="http://schemas.microsoft.com/office/drawing/2014/main" id="{25CFB2BF-0AF1-039E-C65E-797954B0558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02" name="Graphic 301">
                <a:extLst>
                  <a:ext uri="{FF2B5EF4-FFF2-40B4-BE49-F238E27FC236}">
                    <a16:creationId xmlns:a16="http://schemas.microsoft.com/office/drawing/2014/main" id="{1D266958-892A-0E9A-4042-3FE84120193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03" name="Graphic 302">
                <a:extLst>
                  <a:ext uri="{FF2B5EF4-FFF2-40B4-BE49-F238E27FC236}">
                    <a16:creationId xmlns:a16="http://schemas.microsoft.com/office/drawing/2014/main" id="{516D7FC5-FFF6-5171-340D-D76B15CE960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04" name="Graphic 303">
                <a:extLst>
                  <a:ext uri="{FF2B5EF4-FFF2-40B4-BE49-F238E27FC236}">
                    <a16:creationId xmlns:a16="http://schemas.microsoft.com/office/drawing/2014/main" id="{A45DF5D1-AB38-C424-9D29-4EDDC5AE748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05" name="Graphic 304">
                <a:extLst>
                  <a:ext uri="{FF2B5EF4-FFF2-40B4-BE49-F238E27FC236}">
                    <a16:creationId xmlns:a16="http://schemas.microsoft.com/office/drawing/2014/main" id="{D88CBC2A-E030-3C9B-FC31-E33AFFBEA96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06" name="Graphic 305">
                <a:extLst>
                  <a:ext uri="{FF2B5EF4-FFF2-40B4-BE49-F238E27FC236}">
                    <a16:creationId xmlns:a16="http://schemas.microsoft.com/office/drawing/2014/main" id="{6FA38EF0-183D-BB8F-642B-DBE862C5D1D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07" name="Graphic 306">
                <a:extLst>
                  <a:ext uri="{FF2B5EF4-FFF2-40B4-BE49-F238E27FC236}">
                    <a16:creationId xmlns:a16="http://schemas.microsoft.com/office/drawing/2014/main" id="{4B2335A0-FDF4-D497-7859-EAF7D668A60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08" name="Graphic 307">
                <a:extLst>
                  <a:ext uri="{FF2B5EF4-FFF2-40B4-BE49-F238E27FC236}">
                    <a16:creationId xmlns:a16="http://schemas.microsoft.com/office/drawing/2014/main" id="{FCC4A692-EE83-8867-1A08-FF191868026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09" name="Graphic 308">
                <a:extLst>
                  <a:ext uri="{FF2B5EF4-FFF2-40B4-BE49-F238E27FC236}">
                    <a16:creationId xmlns:a16="http://schemas.microsoft.com/office/drawing/2014/main" id="{5A446CE2-9BDB-DCA5-7B96-C9983B5A02A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10" name="Graphic 309">
                <a:extLst>
                  <a:ext uri="{FF2B5EF4-FFF2-40B4-BE49-F238E27FC236}">
                    <a16:creationId xmlns:a16="http://schemas.microsoft.com/office/drawing/2014/main" id="{EE96CCCF-4977-917B-46DE-26F5FD41B92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11" name="Graphic 310">
                <a:extLst>
                  <a:ext uri="{FF2B5EF4-FFF2-40B4-BE49-F238E27FC236}">
                    <a16:creationId xmlns:a16="http://schemas.microsoft.com/office/drawing/2014/main" id="{190996AC-967A-6B78-6867-3629AA5B455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12" name="Group 311">
              <a:extLst>
                <a:ext uri="{FF2B5EF4-FFF2-40B4-BE49-F238E27FC236}">
                  <a16:creationId xmlns:a16="http://schemas.microsoft.com/office/drawing/2014/main" id="{B73F1E8D-D9F1-BFF8-4271-144A3190FFB5}"/>
                </a:ext>
              </a:extLst>
            </p:cNvPr>
            <p:cNvGrpSpPr/>
            <p:nvPr userDrawn="1"/>
          </p:nvGrpSpPr>
          <p:grpSpPr>
            <a:xfrm>
              <a:off x="8116231" y="6276144"/>
              <a:ext cx="4011585" cy="247045"/>
              <a:chOff x="8116249" y="71542"/>
              <a:chExt cx="4011585" cy="247045"/>
            </a:xfrm>
            <a:grpFill/>
          </p:grpSpPr>
          <p:pic>
            <p:nvPicPr>
              <p:cNvPr id="313" name="Graphic 312">
                <a:extLst>
                  <a:ext uri="{FF2B5EF4-FFF2-40B4-BE49-F238E27FC236}">
                    <a16:creationId xmlns:a16="http://schemas.microsoft.com/office/drawing/2014/main" id="{BF8990A2-D60E-182E-698E-7BE22B53B6C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14" name="Graphic 313">
                <a:extLst>
                  <a:ext uri="{FF2B5EF4-FFF2-40B4-BE49-F238E27FC236}">
                    <a16:creationId xmlns:a16="http://schemas.microsoft.com/office/drawing/2014/main" id="{E5E97CA5-59E8-171B-2EAE-8AF0108E073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15" name="Graphic 314">
                <a:extLst>
                  <a:ext uri="{FF2B5EF4-FFF2-40B4-BE49-F238E27FC236}">
                    <a16:creationId xmlns:a16="http://schemas.microsoft.com/office/drawing/2014/main" id="{710E0737-91D3-509C-B2A5-842932DFC14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16" name="Graphic 315">
                <a:extLst>
                  <a:ext uri="{FF2B5EF4-FFF2-40B4-BE49-F238E27FC236}">
                    <a16:creationId xmlns:a16="http://schemas.microsoft.com/office/drawing/2014/main" id="{1D8E7C88-EF65-8097-B7EB-9398C295EF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17" name="Graphic 316">
                <a:extLst>
                  <a:ext uri="{FF2B5EF4-FFF2-40B4-BE49-F238E27FC236}">
                    <a16:creationId xmlns:a16="http://schemas.microsoft.com/office/drawing/2014/main" id="{1A28B94C-9D77-F3DA-D5E5-AEE18768E2A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18" name="Graphic 317">
                <a:extLst>
                  <a:ext uri="{FF2B5EF4-FFF2-40B4-BE49-F238E27FC236}">
                    <a16:creationId xmlns:a16="http://schemas.microsoft.com/office/drawing/2014/main" id="{0774F65D-9F32-4243-A142-3060E0F5313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19" name="Graphic 318">
                <a:extLst>
                  <a:ext uri="{FF2B5EF4-FFF2-40B4-BE49-F238E27FC236}">
                    <a16:creationId xmlns:a16="http://schemas.microsoft.com/office/drawing/2014/main" id="{5B2560A4-32F3-158C-0CD7-6A6411234AC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20" name="Graphic 319">
                <a:extLst>
                  <a:ext uri="{FF2B5EF4-FFF2-40B4-BE49-F238E27FC236}">
                    <a16:creationId xmlns:a16="http://schemas.microsoft.com/office/drawing/2014/main" id="{C7EAEEAD-72C9-A8FC-D24D-D170762FF09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21" name="Graphic 320">
                <a:extLst>
                  <a:ext uri="{FF2B5EF4-FFF2-40B4-BE49-F238E27FC236}">
                    <a16:creationId xmlns:a16="http://schemas.microsoft.com/office/drawing/2014/main" id="{3102011E-2A70-6600-478C-1664CBE457D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22" name="Graphic 321">
                <a:extLst>
                  <a:ext uri="{FF2B5EF4-FFF2-40B4-BE49-F238E27FC236}">
                    <a16:creationId xmlns:a16="http://schemas.microsoft.com/office/drawing/2014/main" id="{AD9D7551-F9C2-5C11-DF0C-76B90B05195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23" name="Graphic 322">
                <a:extLst>
                  <a:ext uri="{FF2B5EF4-FFF2-40B4-BE49-F238E27FC236}">
                    <a16:creationId xmlns:a16="http://schemas.microsoft.com/office/drawing/2014/main" id="{38F572A6-49B6-2C03-8CB8-EA35DA99FC5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24" name="Graphic 323">
                <a:extLst>
                  <a:ext uri="{FF2B5EF4-FFF2-40B4-BE49-F238E27FC236}">
                    <a16:creationId xmlns:a16="http://schemas.microsoft.com/office/drawing/2014/main" id="{CEA0E242-7C2B-64AA-FFC9-D78EB2B4F4A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25" name="Graphic 324">
                <a:extLst>
                  <a:ext uri="{FF2B5EF4-FFF2-40B4-BE49-F238E27FC236}">
                    <a16:creationId xmlns:a16="http://schemas.microsoft.com/office/drawing/2014/main" id="{A0606ABF-5446-3951-A66A-E69CCC638C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26" name="Graphic 325">
                <a:extLst>
                  <a:ext uri="{FF2B5EF4-FFF2-40B4-BE49-F238E27FC236}">
                    <a16:creationId xmlns:a16="http://schemas.microsoft.com/office/drawing/2014/main" id="{4ABBFF9E-C099-EFB7-459B-7C4985A431F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27" name="Graphic 326">
                <a:extLst>
                  <a:ext uri="{FF2B5EF4-FFF2-40B4-BE49-F238E27FC236}">
                    <a16:creationId xmlns:a16="http://schemas.microsoft.com/office/drawing/2014/main" id="{CB47DCB6-7427-09FC-3EDF-478C37163D0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nvGrpSpPr>
            <p:cNvPr id="328" name="Group 327">
              <a:extLst>
                <a:ext uri="{FF2B5EF4-FFF2-40B4-BE49-F238E27FC236}">
                  <a16:creationId xmlns:a16="http://schemas.microsoft.com/office/drawing/2014/main" id="{9264EB08-08B1-4A1F-112F-3694949D10BE}"/>
                </a:ext>
              </a:extLst>
            </p:cNvPr>
            <p:cNvGrpSpPr/>
            <p:nvPr userDrawn="1"/>
          </p:nvGrpSpPr>
          <p:grpSpPr>
            <a:xfrm>
              <a:off x="8116230" y="6602701"/>
              <a:ext cx="4011585" cy="247045"/>
              <a:chOff x="8116249" y="71542"/>
              <a:chExt cx="4011585" cy="247045"/>
            </a:xfrm>
            <a:grpFill/>
          </p:grpSpPr>
          <p:pic>
            <p:nvPicPr>
              <p:cNvPr id="329" name="Graphic 328">
                <a:extLst>
                  <a:ext uri="{FF2B5EF4-FFF2-40B4-BE49-F238E27FC236}">
                    <a16:creationId xmlns:a16="http://schemas.microsoft.com/office/drawing/2014/main" id="{2A58EB21-F8FF-7579-0648-5E67AFD6C56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16249" y="71542"/>
                <a:ext cx="193561" cy="247045"/>
              </a:xfrm>
              <a:prstGeom prst="rect">
                <a:avLst/>
              </a:prstGeom>
            </p:spPr>
          </p:pic>
          <p:pic>
            <p:nvPicPr>
              <p:cNvPr id="330" name="Graphic 329">
                <a:extLst>
                  <a:ext uri="{FF2B5EF4-FFF2-40B4-BE49-F238E27FC236}">
                    <a16:creationId xmlns:a16="http://schemas.microsoft.com/office/drawing/2014/main" id="{C2957ECB-F06C-69AF-B3B0-EB269591110A}"/>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88965" y="71542"/>
                <a:ext cx="193561" cy="247045"/>
              </a:xfrm>
              <a:prstGeom prst="rect">
                <a:avLst/>
              </a:prstGeom>
            </p:spPr>
          </p:pic>
          <p:pic>
            <p:nvPicPr>
              <p:cNvPr id="331" name="Graphic 330">
                <a:extLst>
                  <a:ext uri="{FF2B5EF4-FFF2-40B4-BE49-F238E27FC236}">
                    <a16:creationId xmlns:a16="http://schemas.microsoft.com/office/drawing/2014/main" id="{D08CF712-5D84-6FB0-4229-2CFF3680B44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661681" y="71542"/>
                <a:ext cx="193561" cy="247045"/>
              </a:xfrm>
              <a:prstGeom prst="rect">
                <a:avLst/>
              </a:prstGeom>
            </p:spPr>
          </p:pic>
          <p:pic>
            <p:nvPicPr>
              <p:cNvPr id="332" name="Graphic 331">
                <a:extLst>
                  <a:ext uri="{FF2B5EF4-FFF2-40B4-BE49-F238E27FC236}">
                    <a16:creationId xmlns:a16="http://schemas.microsoft.com/office/drawing/2014/main" id="{F3C2DB83-6E9D-8C9E-E8A5-85855D4BC1A0}"/>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34397" y="71542"/>
                <a:ext cx="193561" cy="247045"/>
              </a:xfrm>
              <a:prstGeom prst="rect">
                <a:avLst/>
              </a:prstGeom>
            </p:spPr>
          </p:pic>
          <p:pic>
            <p:nvPicPr>
              <p:cNvPr id="333" name="Graphic 332">
                <a:extLst>
                  <a:ext uri="{FF2B5EF4-FFF2-40B4-BE49-F238E27FC236}">
                    <a16:creationId xmlns:a16="http://schemas.microsoft.com/office/drawing/2014/main" id="{BD54EDAC-48B4-E764-8A27-8520B7311FD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07113" y="71542"/>
                <a:ext cx="193561" cy="247045"/>
              </a:xfrm>
              <a:prstGeom prst="rect">
                <a:avLst/>
              </a:prstGeom>
            </p:spPr>
          </p:pic>
          <p:pic>
            <p:nvPicPr>
              <p:cNvPr id="334" name="Graphic 333">
                <a:extLst>
                  <a:ext uri="{FF2B5EF4-FFF2-40B4-BE49-F238E27FC236}">
                    <a16:creationId xmlns:a16="http://schemas.microsoft.com/office/drawing/2014/main" id="{402B0843-D677-2ED6-2B6D-0191792728A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79829" y="71542"/>
                <a:ext cx="193561" cy="247045"/>
              </a:xfrm>
              <a:prstGeom prst="rect">
                <a:avLst/>
              </a:prstGeom>
            </p:spPr>
          </p:pic>
          <p:pic>
            <p:nvPicPr>
              <p:cNvPr id="335" name="Graphic 334">
                <a:extLst>
                  <a:ext uri="{FF2B5EF4-FFF2-40B4-BE49-F238E27FC236}">
                    <a16:creationId xmlns:a16="http://schemas.microsoft.com/office/drawing/2014/main" id="{5B0750D3-712B-CEE1-B498-876B1C76F8E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52545" y="71542"/>
                <a:ext cx="193561" cy="247045"/>
              </a:xfrm>
              <a:prstGeom prst="rect">
                <a:avLst/>
              </a:prstGeom>
            </p:spPr>
          </p:pic>
          <p:pic>
            <p:nvPicPr>
              <p:cNvPr id="336" name="Graphic 335">
                <a:extLst>
                  <a:ext uri="{FF2B5EF4-FFF2-40B4-BE49-F238E27FC236}">
                    <a16:creationId xmlns:a16="http://schemas.microsoft.com/office/drawing/2014/main" id="{2FBCBE0E-BF7E-65B3-DA5B-B30346F37D8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25261" y="71542"/>
                <a:ext cx="193561" cy="247045"/>
              </a:xfrm>
              <a:prstGeom prst="rect">
                <a:avLst/>
              </a:prstGeom>
            </p:spPr>
          </p:pic>
          <p:pic>
            <p:nvPicPr>
              <p:cNvPr id="337" name="Graphic 336">
                <a:extLst>
                  <a:ext uri="{FF2B5EF4-FFF2-40B4-BE49-F238E27FC236}">
                    <a16:creationId xmlns:a16="http://schemas.microsoft.com/office/drawing/2014/main" id="{2231598E-7977-78A9-7A37-4E88B50520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297977" y="71542"/>
                <a:ext cx="193561" cy="247045"/>
              </a:xfrm>
              <a:prstGeom prst="rect">
                <a:avLst/>
              </a:prstGeom>
            </p:spPr>
          </p:pic>
          <p:pic>
            <p:nvPicPr>
              <p:cNvPr id="338" name="Graphic 337">
                <a:extLst>
                  <a:ext uri="{FF2B5EF4-FFF2-40B4-BE49-F238E27FC236}">
                    <a16:creationId xmlns:a16="http://schemas.microsoft.com/office/drawing/2014/main" id="{EDA5CB6A-A4E0-3BCB-0EE6-D531C3D674C3}"/>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70693" y="71542"/>
                <a:ext cx="193561" cy="247045"/>
              </a:xfrm>
              <a:prstGeom prst="rect">
                <a:avLst/>
              </a:prstGeom>
            </p:spPr>
          </p:pic>
          <p:pic>
            <p:nvPicPr>
              <p:cNvPr id="339" name="Graphic 338">
                <a:extLst>
                  <a:ext uri="{FF2B5EF4-FFF2-40B4-BE49-F238E27FC236}">
                    <a16:creationId xmlns:a16="http://schemas.microsoft.com/office/drawing/2014/main" id="{0F27DEE2-410F-D1DA-BDB3-0B3FCA8146A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843409" y="71542"/>
                <a:ext cx="193561" cy="247045"/>
              </a:xfrm>
              <a:prstGeom prst="rect">
                <a:avLst/>
              </a:prstGeom>
            </p:spPr>
          </p:pic>
          <p:pic>
            <p:nvPicPr>
              <p:cNvPr id="340" name="Graphic 339">
                <a:extLst>
                  <a:ext uri="{FF2B5EF4-FFF2-40B4-BE49-F238E27FC236}">
                    <a16:creationId xmlns:a16="http://schemas.microsoft.com/office/drawing/2014/main" id="{D298AF01-66F3-0CAE-6BBF-2EF7469A071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116125" y="71542"/>
                <a:ext cx="193561" cy="247045"/>
              </a:xfrm>
              <a:prstGeom prst="rect">
                <a:avLst/>
              </a:prstGeom>
            </p:spPr>
          </p:pic>
          <p:pic>
            <p:nvPicPr>
              <p:cNvPr id="341" name="Graphic 340">
                <a:extLst>
                  <a:ext uri="{FF2B5EF4-FFF2-40B4-BE49-F238E27FC236}">
                    <a16:creationId xmlns:a16="http://schemas.microsoft.com/office/drawing/2014/main" id="{9358EA47-07BC-FDA2-1D2F-B267D13D665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88841" y="71542"/>
                <a:ext cx="193561" cy="247045"/>
              </a:xfrm>
              <a:prstGeom prst="rect">
                <a:avLst/>
              </a:prstGeom>
            </p:spPr>
          </p:pic>
          <p:pic>
            <p:nvPicPr>
              <p:cNvPr id="342" name="Graphic 341">
                <a:extLst>
                  <a:ext uri="{FF2B5EF4-FFF2-40B4-BE49-F238E27FC236}">
                    <a16:creationId xmlns:a16="http://schemas.microsoft.com/office/drawing/2014/main" id="{EE0BE182-77CC-EBAD-097D-6D3A9CE5C934}"/>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661557" y="71542"/>
                <a:ext cx="193561" cy="247045"/>
              </a:xfrm>
              <a:prstGeom prst="rect">
                <a:avLst/>
              </a:prstGeom>
            </p:spPr>
          </p:pic>
          <p:pic>
            <p:nvPicPr>
              <p:cNvPr id="343" name="Graphic 342">
                <a:extLst>
                  <a:ext uri="{FF2B5EF4-FFF2-40B4-BE49-F238E27FC236}">
                    <a16:creationId xmlns:a16="http://schemas.microsoft.com/office/drawing/2014/main" id="{0BF3CF89-5124-D5DA-E8F5-CE07A48203A8}"/>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934273" y="71542"/>
                <a:ext cx="193561" cy="247045"/>
              </a:xfrm>
              <a:prstGeom prst="rect">
                <a:avLst/>
              </a:prstGeom>
            </p:spPr>
          </p:pic>
        </p:grpSp>
      </p:gr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kern="1200" dirty="0" smtClean="0">
                <a:solidFill>
                  <a:schemeClr val="bg1"/>
                </a:solidFill>
                <a:latin typeface="+mj-lt"/>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199"/>
          </a:xfrm>
          <a:prstGeom prst="rect">
            <a:avLst/>
          </a:prstGeom>
        </p:spPr>
      </p:pic>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Image Gre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0F5BAA7-ED74-4088-A904-AEFED9DCBB6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162329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ong Bar Char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399AE-CDFC-4ED0-80E8-CA28DCA1EB34}"/>
              </a:ext>
            </a:extLst>
          </p:cNvPr>
          <p:cNvSpPr>
            <a:spLocks noGrp="1"/>
          </p:cNvSpPr>
          <p:nvPr>
            <p:ph type="title" hasCustomPrompt="1"/>
          </p:nvPr>
        </p:nvSpPr>
        <p:spPr/>
        <p:txBody>
          <a:bodyPr/>
          <a:lstStyle>
            <a:lvl1pPr>
              <a:defRPr>
                <a:solidFill>
                  <a:schemeClr val="tx2"/>
                </a:solidFill>
              </a:defRPr>
            </a:lvl1pPr>
          </a:lstStyle>
          <a:p>
            <a:r>
              <a:rPr lang="en-GB" dirty="0"/>
              <a:t>TITLE GOES HERE </a:t>
            </a:r>
            <a:br>
              <a:rPr lang="en-GB" dirty="0"/>
            </a:br>
            <a:r>
              <a:rPr lang="en-GB" dirty="0"/>
              <a:t>MAXIMUM TWO LINES</a:t>
            </a:r>
          </a:p>
        </p:txBody>
      </p:sp>
      <p:pic>
        <p:nvPicPr>
          <p:cNvPr id="16" name="Picture 15">
            <a:extLst>
              <a:ext uri="{FF2B5EF4-FFF2-40B4-BE49-F238E27FC236}">
                <a16:creationId xmlns:a16="http://schemas.microsoft.com/office/drawing/2014/main" id="{A62BD2FC-A571-4065-A830-CD3241A769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1386" y="6464864"/>
            <a:ext cx="835948" cy="144000"/>
          </a:xfrm>
          <a:prstGeom prst="rect">
            <a:avLst/>
          </a:prstGeom>
        </p:spPr>
      </p:pic>
      <p:sp>
        <p:nvSpPr>
          <p:cNvPr id="17" name="TextBox 16">
            <a:extLst>
              <a:ext uri="{FF2B5EF4-FFF2-40B4-BE49-F238E27FC236}">
                <a16:creationId xmlns:a16="http://schemas.microsoft.com/office/drawing/2014/main" id="{4CE3DECA-4A3B-4B75-B316-EC293491D3B6}"/>
              </a:ext>
            </a:extLst>
          </p:cNvPr>
          <p:cNvSpPr txBox="1"/>
          <p:nvPr userDrawn="1"/>
        </p:nvSpPr>
        <p:spPr>
          <a:xfrm>
            <a:off x="11040326" y="6486569"/>
            <a:ext cx="575941" cy="133403"/>
          </a:xfrm>
          <a:prstGeom prst="rect">
            <a:avLst/>
          </a:prstGeom>
          <a:noFill/>
        </p:spPr>
        <p:txBody>
          <a:bodyPr wrap="square" lIns="0" tIns="0" rIns="0" bIns="0" rtlCol="0">
            <a:noAutofit/>
          </a:bodyPr>
          <a:lstStyle/>
          <a:p>
            <a:pPr algn="r"/>
            <a:fld id="{5F95AEAE-CAA6-41AE-B624-AE7351E7C83F}" type="slidenum">
              <a:rPr lang="en-GB" sz="1067" smtClean="0">
                <a:solidFill>
                  <a:schemeClr val="accent2"/>
                </a:solidFill>
              </a:rPr>
              <a:pPr algn="r"/>
              <a:t>‹#›</a:t>
            </a:fld>
            <a:endParaRPr lang="en-GB" sz="933">
              <a:solidFill>
                <a:schemeClr val="accent2"/>
              </a:solidFill>
            </a:endParaRPr>
          </a:p>
        </p:txBody>
      </p:sp>
      <p:sp>
        <p:nvSpPr>
          <p:cNvPr id="4" name="Chart Placeholder 3">
            <a:extLst>
              <a:ext uri="{FF2B5EF4-FFF2-40B4-BE49-F238E27FC236}">
                <a16:creationId xmlns:a16="http://schemas.microsoft.com/office/drawing/2014/main" id="{9D0E787B-D29E-42D9-995C-84F192236D03}"/>
              </a:ext>
            </a:extLst>
          </p:cNvPr>
          <p:cNvSpPr>
            <a:spLocks noGrp="1"/>
          </p:cNvSpPr>
          <p:nvPr>
            <p:ph type="chart" sz="quarter" idx="10"/>
          </p:nvPr>
        </p:nvSpPr>
        <p:spPr>
          <a:xfrm>
            <a:off x="527050" y="1604433"/>
            <a:ext cx="11089217" cy="4699000"/>
          </a:xfrm>
        </p:spPr>
        <p:txBody>
          <a:bodyPr/>
          <a:lstStyle>
            <a:lvl1pPr marL="0" indent="0">
              <a:buNone/>
              <a:defRPr>
                <a:solidFill>
                  <a:schemeClr val="tx1">
                    <a:lumMod val="50000"/>
                    <a:lumOff val="50000"/>
                  </a:schemeClr>
                </a:solidFill>
              </a:defRPr>
            </a:lvl1pPr>
          </a:lstStyle>
          <a:p>
            <a:r>
              <a:rPr lang="en-US"/>
              <a:t>Click icon to add chart</a:t>
            </a:r>
            <a:endParaRPr lang="en-GB"/>
          </a:p>
        </p:txBody>
      </p:sp>
    </p:spTree>
    <p:extLst>
      <p:ext uri="{BB962C8B-B14F-4D97-AF65-F5344CB8AC3E}">
        <p14:creationId xmlns:p14="http://schemas.microsoft.com/office/powerpoint/2010/main" val="226824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mage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373D423-2ED3-4AF2-AA27-9BA9E295F1F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323886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Image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690826-85FB-4349-B6E0-D320BB77DD7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322716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Image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3F4A1-FB52-4C28-8CD2-6083092481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877296" y="1283368"/>
            <a:ext cx="3314704"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9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19944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a:t>01</a:t>
            </a:r>
            <a:endParaRPr lang="fi-FI"/>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02</a:t>
            </a:r>
            <a:endParaRPr lang="fi-FI"/>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03</a:t>
            </a:r>
            <a:endParaRPr lang="fi-FI"/>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04</a:t>
            </a:r>
            <a:endParaRPr lang="fi-FI"/>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05</a:t>
            </a:r>
            <a:endParaRPr lang="fi-FI"/>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06</a:t>
            </a:r>
            <a:endParaRPr lang="fi-FI"/>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08</a:t>
            </a:r>
            <a:endParaRPr lang="fi-FI"/>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09</a:t>
            </a:r>
            <a:endParaRPr lang="fi-FI"/>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10</a:t>
            </a:r>
            <a:endParaRPr lang="fi-FI"/>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11</a:t>
            </a:r>
            <a:endParaRPr lang="fi-FI"/>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12</a:t>
            </a:r>
            <a:endParaRPr lang="fi-FI"/>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a:solidFill>
                  <a:schemeClr val="accent1"/>
                </a:solidFill>
                <a:latin typeface="+mj-lt"/>
              </a:defRPr>
            </a:lvl1pPr>
          </a:lstStyle>
          <a:p>
            <a:pPr lvl="0"/>
            <a:r>
              <a:rPr lang="en-US"/>
              <a:t>07</a:t>
            </a: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7" r:id="rId5"/>
    <p:sldLayoutId id="2147483669" r:id="rId6"/>
    <p:sldLayoutId id="2147483670" r:id="rId7"/>
    <p:sldLayoutId id="2147483668" r:id="rId8"/>
    <p:sldLayoutId id="2147483650" r:id="rId9"/>
    <p:sldLayoutId id="2147483718" r:id="rId10"/>
    <p:sldLayoutId id="2147483676" r:id="rId11"/>
    <p:sldLayoutId id="2147483677" r:id="rId12"/>
    <p:sldLayoutId id="2147483678" r:id="rId13"/>
    <p:sldLayoutId id="2147483679" r:id="rId14"/>
    <p:sldLayoutId id="2147483652" r:id="rId15"/>
    <p:sldLayoutId id="2147483724" r:id="rId16"/>
    <p:sldLayoutId id="2147483680" r:id="rId17"/>
    <p:sldLayoutId id="2147483725" r:id="rId18"/>
    <p:sldLayoutId id="2147483685" r:id="rId19"/>
    <p:sldLayoutId id="2147483726" r:id="rId20"/>
    <p:sldLayoutId id="2147483719" r:id="rId21"/>
    <p:sldLayoutId id="2147483720" r:id="rId22"/>
    <p:sldLayoutId id="2147483731" r:id="rId23"/>
    <p:sldLayoutId id="2147483732" r:id="rId24"/>
    <p:sldLayoutId id="2147483733" r:id="rId25"/>
    <p:sldLayoutId id="2147483686" r:id="rId26"/>
    <p:sldLayoutId id="2147483687" r:id="rId27"/>
    <p:sldLayoutId id="2147483688" r:id="rId28"/>
    <p:sldLayoutId id="2147483689" r:id="rId29"/>
    <p:sldLayoutId id="2147483696" r:id="rId30"/>
    <p:sldLayoutId id="2147483697" r:id="rId31"/>
    <p:sldLayoutId id="2147483698" r:id="rId32"/>
    <p:sldLayoutId id="2147483700" r:id="rId33"/>
    <p:sldLayoutId id="2147483701" r:id="rId34"/>
    <p:sldLayoutId id="2147483710" r:id="rId35"/>
    <p:sldLayoutId id="2147483721" r:id="rId36"/>
    <p:sldLayoutId id="2147483702" r:id="rId37"/>
    <p:sldLayoutId id="2147483703" r:id="rId38"/>
    <p:sldLayoutId id="2147483704" r:id="rId39"/>
    <p:sldLayoutId id="2147483715" r:id="rId40"/>
    <p:sldLayoutId id="2147483723" r:id="rId41"/>
    <p:sldLayoutId id="2147483727" r:id="rId42"/>
    <p:sldLayoutId id="2147483729" r:id="rId43"/>
    <p:sldLayoutId id="2147483728" r:id="rId44"/>
    <p:sldLayoutId id="2147483730" r:id="rId45"/>
    <p:sldLayoutId id="2147483711" r:id="rId46"/>
    <p:sldLayoutId id="2147483712" r:id="rId47"/>
    <p:sldLayoutId id="2147483713" r:id="rId48"/>
    <p:sldLayoutId id="2147483714" r:id="rId49"/>
    <p:sldLayoutId id="2147483806"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67.png"/><Relationship Id="rId11" Type="http://schemas.openxmlformats.org/officeDocument/2006/relationships/image" Target="../media/image73.svg"/><Relationship Id="rId5" Type="http://schemas.openxmlformats.org/officeDocument/2006/relationships/image" Target="../media/image65.svg"/><Relationship Id="rId10" Type="http://schemas.openxmlformats.org/officeDocument/2006/relationships/image" Target="../media/image72.png"/><Relationship Id="rId4" Type="http://schemas.openxmlformats.org/officeDocument/2006/relationships/image" Target="../media/image64.png"/><Relationship Id="rId9" Type="http://schemas.openxmlformats.org/officeDocument/2006/relationships/image" Target="../media/image71.svg"/></Relationships>
</file>

<file path=ppt/slides/_rels/slide1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3.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5.svg"/><Relationship Id="rId4" Type="http://schemas.openxmlformats.org/officeDocument/2006/relationships/image" Target="../media/image64.png"/><Relationship Id="rId9"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5.sv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61.svg"/><Relationship Id="rId5" Type="http://schemas.openxmlformats.org/officeDocument/2006/relationships/image" Target="../media/image12.png"/><Relationship Id="rId4" Type="http://schemas.openxmlformats.org/officeDocument/2006/relationships/image" Target="../media/image5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s>
</file>

<file path=ppt/slides/_rels/slide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svg"/><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70.png"/><Relationship Id="rId7" Type="http://schemas.openxmlformats.org/officeDocument/2006/relationships/image" Target="../media/image62.png"/><Relationship Id="rId2" Type="http://schemas.openxmlformats.org/officeDocument/2006/relationships/image" Target="../media/image66.png"/><Relationship Id="rId1" Type="http://schemas.openxmlformats.org/officeDocument/2006/relationships/slideLayout" Target="../slideLayouts/slideLayout16.xml"/><Relationship Id="rId6" Type="http://schemas.openxmlformats.org/officeDocument/2006/relationships/image" Target="../media/image73.svg"/><Relationship Id="rId11" Type="http://schemas.openxmlformats.org/officeDocument/2006/relationships/image" Target="../media/image69.png"/><Relationship Id="rId5" Type="http://schemas.openxmlformats.org/officeDocument/2006/relationships/image" Target="../media/image72.png"/><Relationship Id="rId10" Type="http://schemas.openxmlformats.org/officeDocument/2006/relationships/image" Target="../media/image65.svg"/><Relationship Id="rId4" Type="http://schemas.openxmlformats.org/officeDocument/2006/relationships/image" Target="../media/image71.svg"/><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A503F-BB7F-437A-A2A5-22F1B95575F6}"/>
              </a:ext>
            </a:extLst>
          </p:cNvPr>
          <p:cNvSpPr>
            <a:spLocks noGrp="1"/>
          </p:cNvSpPr>
          <p:nvPr>
            <p:ph type="ctrTitle"/>
          </p:nvPr>
        </p:nvSpPr>
        <p:spPr/>
        <p:txBody>
          <a:bodyPr/>
          <a:lstStyle/>
          <a:p>
            <a:r>
              <a:rPr lang="en-GB" dirty="0"/>
              <a:t>FRANCE 2024 </a:t>
            </a:r>
            <a:br>
              <a:rPr lang="en-GB" dirty="0"/>
            </a:br>
            <a:r>
              <a:rPr lang="en-GB" dirty="0"/>
              <a:t>MANDATE</a:t>
            </a:r>
            <a:endParaRPr lang="fi-FI" dirty="0"/>
          </a:p>
        </p:txBody>
      </p:sp>
    </p:spTree>
    <p:extLst>
      <p:ext uri="{BB962C8B-B14F-4D97-AF65-F5344CB8AC3E}">
        <p14:creationId xmlns:p14="http://schemas.microsoft.com/office/powerpoint/2010/main" val="320971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168676" y="365125"/>
            <a:ext cx="10210566" cy="650875"/>
          </a:xfrm>
        </p:spPr>
        <p:txBody>
          <a:bodyPr/>
          <a:lstStyle/>
          <a:p>
            <a:r>
              <a:rPr lang="en-GB" sz="4400" dirty="0"/>
              <a:t>RECEIVING – DOMESTIC FLOWS</a:t>
            </a:r>
          </a:p>
        </p:txBody>
      </p:sp>
      <p:cxnSp>
        <p:nvCxnSpPr>
          <p:cNvPr id="6" name="Connector: Elbow 5">
            <a:extLst>
              <a:ext uri="{FF2B5EF4-FFF2-40B4-BE49-F238E27FC236}">
                <a16:creationId xmlns:a16="http://schemas.microsoft.com/office/drawing/2014/main" id="{398E09FA-1D68-B34B-AC4D-1F0C55A9C5B4}"/>
              </a:ext>
            </a:extLst>
          </p:cNvPr>
          <p:cNvCxnSpPr>
            <a:cxnSpLocks/>
            <a:stCxn id="69" idx="2"/>
            <a:endCxn id="36" idx="1"/>
          </p:cNvCxnSpPr>
          <p:nvPr/>
        </p:nvCxnSpPr>
        <p:spPr>
          <a:xfrm rot="16200000" flipH="1">
            <a:off x="1509961" y="4054285"/>
            <a:ext cx="1131176" cy="2297010"/>
          </a:xfrm>
          <a:prstGeom prst="bentConnector2">
            <a:avLst/>
          </a:prstGeom>
          <a:noFill/>
          <a:ln w="15875" cap="flat" cmpd="sng" algn="ctr">
            <a:solidFill>
              <a:schemeClr val="accent1"/>
            </a:solidFill>
            <a:prstDash val="solid"/>
            <a:miter lim="800000"/>
            <a:tailEnd type="triangle"/>
          </a:ln>
          <a:effectLst/>
        </p:spPr>
      </p:cxnSp>
      <p:cxnSp>
        <p:nvCxnSpPr>
          <p:cNvPr id="7" name="Connector: Elbow 6">
            <a:extLst>
              <a:ext uri="{FF2B5EF4-FFF2-40B4-BE49-F238E27FC236}">
                <a16:creationId xmlns:a16="http://schemas.microsoft.com/office/drawing/2014/main" id="{260DECFB-71AD-D4D6-94FE-93B94AC920E7}"/>
              </a:ext>
            </a:extLst>
          </p:cNvPr>
          <p:cNvCxnSpPr>
            <a:cxnSpLocks/>
          </p:cNvCxnSpPr>
          <p:nvPr/>
        </p:nvCxnSpPr>
        <p:spPr>
          <a:xfrm rot="16200000" flipH="1">
            <a:off x="2369936" y="3879195"/>
            <a:ext cx="1809790" cy="1219635"/>
          </a:xfrm>
          <a:prstGeom prst="bentConnector3">
            <a:avLst>
              <a:gd name="adj1" fmla="val 58334"/>
            </a:avLst>
          </a:prstGeom>
          <a:noFill/>
          <a:ln w="15875" cap="flat" cmpd="sng" algn="ctr">
            <a:solidFill>
              <a:schemeClr val="accent4"/>
            </a:solidFill>
            <a:prstDash val="sysDash"/>
            <a:miter lim="800000"/>
            <a:tailEnd type="triangle"/>
          </a:ln>
          <a:effectLst/>
        </p:spPr>
      </p:cxnSp>
      <p:cxnSp>
        <p:nvCxnSpPr>
          <p:cNvPr id="8" name="Connector: Elbow 87">
            <a:extLst>
              <a:ext uri="{FF2B5EF4-FFF2-40B4-BE49-F238E27FC236}">
                <a16:creationId xmlns:a16="http://schemas.microsoft.com/office/drawing/2014/main" id="{3B712373-02D7-68CF-D3E2-6A4E4D1150CF}"/>
              </a:ext>
            </a:extLst>
          </p:cNvPr>
          <p:cNvCxnSpPr>
            <a:cxnSpLocks/>
          </p:cNvCxnSpPr>
          <p:nvPr/>
        </p:nvCxnSpPr>
        <p:spPr>
          <a:xfrm>
            <a:off x="1600374" y="3176682"/>
            <a:ext cx="915701" cy="0"/>
          </a:xfrm>
          <a:prstGeom prst="straightConnector1">
            <a:avLst/>
          </a:prstGeom>
          <a:noFill/>
          <a:ln w="15875" cap="flat" cmpd="sng" algn="ctr">
            <a:solidFill>
              <a:schemeClr val="accent2"/>
            </a:solidFill>
            <a:prstDash val="solid"/>
            <a:miter lim="800000"/>
            <a:tailEnd type="triangle"/>
          </a:ln>
          <a:effectLst/>
        </p:spPr>
      </p:cxnSp>
      <p:cxnSp>
        <p:nvCxnSpPr>
          <p:cNvPr id="10" name="Connector: Elbow 9">
            <a:extLst>
              <a:ext uri="{FF2B5EF4-FFF2-40B4-BE49-F238E27FC236}">
                <a16:creationId xmlns:a16="http://schemas.microsoft.com/office/drawing/2014/main" id="{077F8256-015B-6D18-4E0E-370E78221A21}"/>
              </a:ext>
            </a:extLst>
          </p:cNvPr>
          <p:cNvCxnSpPr>
            <a:cxnSpLocks/>
          </p:cNvCxnSpPr>
          <p:nvPr/>
        </p:nvCxnSpPr>
        <p:spPr>
          <a:xfrm rot="5400000">
            <a:off x="5627531" y="4137024"/>
            <a:ext cx="2020635" cy="887264"/>
          </a:xfrm>
          <a:prstGeom prst="bentConnector3">
            <a:avLst>
              <a:gd name="adj1" fmla="val 59797"/>
            </a:avLst>
          </a:prstGeom>
          <a:noFill/>
          <a:ln w="15875" cap="flat" cmpd="sng" algn="ctr">
            <a:solidFill>
              <a:schemeClr val="accent1"/>
            </a:solidFill>
            <a:prstDash val="solid"/>
            <a:miter lim="800000"/>
            <a:headEnd type="triangle"/>
            <a:tailEnd type="none"/>
          </a:ln>
          <a:effectLst/>
        </p:spPr>
      </p:cxnSp>
      <p:cxnSp>
        <p:nvCxnSpPr>
          <p:cNvPr id="11" name="Connector: Elbow 87">
            <a:extLst>
              <a:ext uri="{FF2B5EF4-FFF2-40B4-BE49-F238E27FC236}">
                <a16:creationId xmlns:a16="http://schemas.microsoft.com/office/drawing/2014/main" id="{59E1B1BB-EE3A-8D13-2A3B-B7F83365F97B}"/>
              </a:ext>
            </a:extLst>
          </p:cNvPr>
          <p:cNvCxnSpPr>
            <a:cxnSpLocks/>
          </p:cNvCxnSpPr>
          <p:nvPr/>
        </p:nvCxnSpPr>
        <p:spPr>
          <a:xfrm>
            <a:off x="3028775" y="3187194"/>
            <a:ext cx="3805184" cy="0"/>
          </a:xfrm>
          <a:prstGeom prst="straightConnector1">
            <a:avLst/>
          </a:prstGeom>
          <a:noFill/>
          <a:ln w="15875" cap="flat" cmpd="sng" algn="ctr">
            <a:solidFill>
              <a:schemeClr val="accent2"/>
            </a:solidFill>
            <a:prstDash val="solid"/>
            <a:miter lim="800000"/>
            <a:tailEnd type="triangle"/>
          </a:ln>
          <a:effectLst/>
        </p:spPr>
      </p:cxnSp>
      <p:cxnSp>
        <p:nvCxnSpPr>
          <p:cNvPr id="13" name="Straight Arrow Connector 12">
            <a:extLst>
              <a:ext uri="{FF2B5EF4-FFF2-40B4-BE49-F238E27FC236}">
                <a16:creationId xmlns:a16="http://schemas.microsoft.com/office/drawing/2014/main" id="{9D7DEB07-6AFE-AE93-E2F9-202DE39157BF}"/>
              </a:ext>
            </a:extLst>
          </p:cNvPr>
          <p:cNvCxnSpPr>
            <a:cxnSpLocks/>
          </p:cNvCxnSpPr>
          <p:nvPr/>
        </p:nvCxnSpPr>
        <p:spPr>
          <a:xfrm flipH="1">
            <a:off x="3076916" y="3347103"/>
            <a:ext cx="3703397" cy="0"/>
          </a:xfrm>
          <a:prstGeom prst="straightConnector1">
            <a:avLst/>
          </a:prstGeom>
          <a:noFill/>
          <a:ln w="15875" cap="flat" cmpd="sng" algn="ctr">
            <a:solidFill>
              <a:schemeClr val="accent4"/>
            </a:solidFill>
            <a:prstDash val="sysDash"/>
            <a:miter lim="800000"/>
            <a:tailEnd type="triangle"/>
          </a:ln>
          <a:effectLst/>
        </p:spPr>
      </p:cxnSp>
      <p:cxnSp>
        <p:nvCxnSpPr>
          <p:cNvPr id="14" name="Straight Arrow Connector 109">
            <a:extLst>
              <a:ext uri="{FF2B5EF4-FFF2-40B4-BE49-F238E27FC236}">
                <a16:creationId xmlns:a16="http://schemas.microsoft.com/office/drawing/2014/main" id="{1A4EF5E6-4913-6B71-B4FB-B254E0B80013}"/>
              </a:ext>
            </a:extLst>
          </p:cNvPr>
          <p:cNvCxnSpPr>
            <a:cxnSpLocks/>
          </p:cNvCxnSpPr>
          <p:nvPr/>
        </p:nvCxnSpPr>
        <p:spPr>
          <a:xfrm rot="5400000">
            <a:off x="5813703" y="4303955"/>
            <a:ext cx="2212536" cy="772864"/>
          </a:xfrm>
          <a:prstGeom prst="bentConnector2">
            <a:avLst/>
          </a:prstGeom>
          <a:noFill/>
          <a:ln w="15875" cap="flat" cmpd="sng" algn="ctr">
            <a:solidFill>
              <a:schemeClr val="accent4"/>
            </a:solidFill>
            <a:prstDash val="sysDash"/>
            <a:miter lim="800000"/>
            <a:tailEnd type="triangle"/>
          </a:ln>
          <a:effectLst/>
        </p:spPr>
      </p:cxnSp>
      <p:cxnSp>
        <p:nvCxnSpPr>
          <p:cNvPr id="15" name="Straight Arrow Connector 14">
            <a:extLst>
              <a:ext uri="{FF2B5EF4-FFF2-40B4-BE49-F238E27FC236}">
                <a16:creationId xmlns:a16="http://schemas.microsoft.com/office/drawing/2014/main" id="{1EC317B2-8DA9-C399-6F24-C1E0A698B991}"/>
              </a:ext>
            </a:extLst>
          </p:cNvPr>
          <p:cNvCxnSpPr>
            <a:cxnSpLocks/>
          </p:cNvCxnSpPr>
          <p:nvPr/>
        </p:nvCxnSpPr>
        <p:spPr>
          <a:xfrm flipH="1">
            <a:off x="1648521" y="3335955"/>
            <a:ext cx="771223" cy="2993"/>
          </a:xfrm>
          <a:prstGeom prst="straightConnector1">
            <a:avLst/>
          </a:prstGeom>
          <a:noFill/>
          <a:ln w="15875" cap="flat" cmpd="sng" algn="ctr">
            <a:solidFill>
              <a:schemeClr val="accent4"/>
            </a:solidFill>
            <a:prstDash val="sysDash"/>
            <a:miter lim="800000"/>
            <a:tailEnd type="triangle"/>
          </a:ln>
          <a:effectLst/>
        </p:spPr>
      </p:cxnSp>
      <p:sp>
        <p:nvSpPr>
          <p:cNvPr id="16" name="Rectangle 15">
            <a:extLst>
              <a:ext uri="{FF2B5EF4-FFF2-40B4-BE49-F238E27FC236}">
                <a16:creationId xmlns:a16="http://schemas.microsoft.com/office/drawing/2014/main" id="{DF64110B-38A8-5C04-8584-E41D07AF98DC}"/>
              </a:ext>
            </a:extLst>
          </p:cNvPr>
          <p:cNvSpPr/>
          <p:nvPr/>
        </p:nvSpPr>
        <p:spPr>
          <a:xfrm>
            <a:off x="2324863" y="2224902"/>
            <a:ext cx="1066858" cy="707694"/>
          </a:xfrm>
          <a:prstGeom prst="rect">
            <a:avLst/>
          </a:prstGeom>
          <a:solidFill>
            <a:schemeClr val="accent4"/>
          </a:solidFill>
        </p:spPr>
        <p:txBody>
          <a:bodyPr wrap="square">
            <a:spAutoFit/>
          </a:bodyPr>
          <a:lstStyle/>
          <a:p>
            <a:pPr algn="ctr" defTabSz="1219170">
              <a:defRPr/>
            </a:pPr>
            <a:r>
              <a:rPr lang="en-US" sz="1333" b="1" kern="0" dirty="0">
                <a:solidFill>
                  <a:prstClr val="white"/>
                </a:solidFill>
                <a:latin typeface="Calibri" panose="020F0502020204030204"/>
              </a:rPr>
              <a:t>Service provider (PDP)</a:t>
            </a:r>
            <a:endParaRPr lang="fi-FI" sz="1333" kern="0" dirty="0">
              <a:solidFill>
                <a:prstClr val="white"/>
              </a:solidFill>
              <a:latin typeface="Calibri" panose="020F0502020204030204"/>
            </a:endParaRPr>
          </a:p>
        </p:txBody>
      </p:sp>
      <p:sp>
        <p:nvSpPr>
          <p:cNvPr id="18" name="TextBox 17">
            <a:extLst>
              <a:ext uri="{FF2B5EF4-FFF2-40B4-BE49-F238E27FC236}">
                <a16:creationId xmlns:a16="http://schemas.microsoft.com/office/drawing/2014/main" id="{E9166AA4-0C45-94EC-030B-5CA8C8306E17}"/>
              </a:ext>
            </a:extLst>
          </p:cNvPr>
          <p:cNvSpPr txBox="1"/>
          <p:nvPr/>
        </p:nvSpPr>
        <p:spPr>
          <a:xfrm>
            <a:off x="4030950" y="2909392"/>
            <a:ext cx="1848977" cy="276999"/>
          </a:xfrm>
          <a:prstGeom prst="rect">
            <a:avLst/>
          </a:prstGeom>
          <a:noFill/>
        </p:spPr>
        <p:txBody>
          <a:bodyPr wrap="square">
            <a:spAutoFit/>
          </a:bodyPr>
          <a:lstStyle/>
          <a:p>
            <a:r>
              <a:rPr lang="en-US" sz="1200" b="1" kern="0" dirty="0">
                <a:latin typeface="Calibri" panose="020F0502020204030204"/>
              </a:rPr>
              <a:t>Invoice (PDP interop)</a:t>
            </a:r>
            <a:endParaRPr lang="fi-FI" sz="1200" dirty="0"/>
          </a:p>
        </p:txBody>
      </p:sp>
      <p:sp>
        <p:nvSpPr>
          <p:cNvPr id="19" name="TextBox 18">
            <a:extLst>
              <a:ext uri="{FF2B5EF4-FFF2-40B4-BE49-F238E27FC236}">
                <a16:creationId xmlns:a16="http://schemas.microsoft.com/office/drawing/2014/main" id="{30064AF8-37C6-9BF7-95A4-55A8998E4605}"/>
              </a:ext>
            </a:extLst>
          </p:cNvPr>
          <p:cNvSpPr txBox="1"/>
          <p:nvPr/>
        </p:nvSpPr>
        <p:spPr>
          <a:xfrm>
            <a:off x="1691284" y="2783043"/>
            <a:ext cx="753649" cy="276999"/>
          </a:xfrm>
          <a:prstGeom prst="rect">
            <a:avLst/>
          </a:prstGeom>
          <a:noFill/>
        </p:spPr>
        <p:txBody>
          <a:bodyPr wrap="square">
            <a:spAutoFit/>
          </a:bodyPr>
          <a:lstStyle/>
          <a:p>
            <a:r>
              <a:rPr lang="en-US" sz="1200" b="1" kern="0" dirty="0">
                <a:latin typeface="Calibri" panose="020F0502020204030204"/>
              </a:rPr>
              <a:t>Invoice</a:t>
            </a:r>
            <a:endParaRPr lang="fi-FI" sz="1200" dirty="0"/>
          </a:p>
        </p:txBody>
      </p:sp>
      <p:sp>
        <p:nvSpPr>
          <p:cNvPr id="20" name="TextBox 19">
            <a:extLst>
              <a:ext uri="{FF2B5EF4-FFF2-40B4-BE49-F238E27FC236}">
                <a16:creationId xmlns:a16="http://schemas.microsoft.com/office/drawing/2014/main" id="{1078D8C1-1742-C37B-FE18-3BBB572AA66F}"/>
              </a:ext>
            </a:extLst>
          </p:cNvPr>
          <p:cNvSpPr txBox="1"/>
          <p:nvPr/>
        </p:nvSpPr>
        <p:spPr>
          <a:xfrm>
            <a:off x="1881754" y="5753944"/>
            <a:ext cx="753649" cy="276999"/>
          </a:xfrm>
          <a:prstGeom prst="rect">
            <a:avLst/>
          </a:prstGeom>
          <a:noFill/>
        </p:spPr>
        <p:txBody>
          <a:bodyPr wrap="square">
            <a:spAutoFit/>
          </a:bodyPr>
          <a:lstStyle/>
          <a:p>
            <a:r>
              <a:rPr lang="en-US" sz="1200" b="1" kern="0" dirty="0">
                <a:latin typeface="Calibri" panose="020F0502020204030204"/>
              </a:rPr>
              <a:t>Invoice</a:t>
            </a:r>
            <a:endParaRPr lang="fi-FI" sz="1200" dirty="0"/>
          </a:p>
        </p:txBody>
      </p:sp>
      <p:sp>
        <p:nvSpPr>
          <p:cNvPr id="21" name="TextBox 20">
            <a:extLst>
              <a:ext uri="{FF2B5EF4-FFF2-40B4-BE49-F238E27FC236}">
                <a16:creationId xmlns:a16="http://schemas.microsoft.com/office/drawing/2014/main" id="{B57EFEAE-0AF9-CEAD-1C2A-079FFCA1CC8B}"/>
              </a:ext>
            </a:extLst>
          </p:cNvPr>
          <p:cNvSpPr txBox="1"/>
          <p:nvPr/>
        </p:nvSpPr>
        <p:spPr>
          <a:xfrm>
            <a:off x="2665013" y="4324693"/>
            <a:ext cx="1698563" cy="276999"/>
          </a:xfrm>
          <a:prstGeom prst="rect">
            <a:avLst/>
          </a:prstGeom>
          <a:noFill/>
        </p:spPr>
        <p:txBody>
          <a:bodyPr wrap="square">
            <a:spAutoFit/>
          </a:bodyPr>
          <a:lstStyle/>
          <a:p>
            <a:r>
              <a:rPr lang="en-US" sz="1200" b="1" kern="0" dirty="0">
                <a:latin typeface="Calibri" panose="020F0502020204030204"/>
              </a:rPr>
              <a:t>Invoice registration</a:t>
            </a:r>
            <a:endParaRPr lang="fi-FI" sz="1200" dirty="0"/>
          </a:p>
        </p:txBody>
      </p:sp>
      <p:sp>
        <p:nvSpPr>
          <p:cNvPr id="23" name="TextBox 22">
            <a:extLst>
              <a:ext uri="{FF2B5EF4-FFF2-40B4-BE49-F238E27FC236}">
                <a16:creationId xmlns:a16="http://schemas.microsoft.com/office/drawing/2014/main" id="{E3A38D54-05F9-2C50-C7E5-2F385E4AF2ED}"/>
              </a:ext>
            </a:extLst>
          </p:cNvPr>
          <p:cNvSpPr txBox="1"/>
          <p:nvPr/>
        </p:nvSpPr>
        <p:spPr>
          <a:xfrm>
            <a:off x="5926629" y="4501198"/>
            <a:ext cx="1299928" cy="276999"/>
          </a:xfrm>
          <a:prstGeom prst="rect">
            <a:avLst/>
          </a:prstGeom>
          <a:noFill/>
        </p:spPr>
        <p:txBody>
          <a:bodyPr wrap="square">
            <a:spAutoFit/>
          </a:bodyPr>
          <a:lstStyle/>
          <a:p>
            <a:r>
              <a:rPr lang="en-US" sz="1200" b="1" kern="0" dirty="0">
                <a:latin typeface="Calibri" panose="020F0502020204030204"/>
              </a:rPr>
              <a:t>Invoice via PPF</a:t>
            </a:r>
            <a:endParaRPr lang="fi-FI" sz="1200" dirty="0"/>
          </a:p>
        </p:txBody>
      </p:sp>
      <p:sp>
        <p:nvSpPr>
          <p:cNvPr id="25" name="TextBox 24">
            <a:extLst>
              <a:ext uri="{FF2B5EF4-FFF2-40B4-BE49-F238E27FC236}">
                <a16:creationId xmlns:a16="http://schemas.microsoft.com/office/drawing/2014/main" id="{D93318BD-598E-5035-A8B3-94A59E1F7CC7}"/>
              </a:ext>
            </a:extLst>
          </p:cNvPr>
          <p:cNvSpPr txBox="1"/>
          <p:nvPr/>
        </p:nvSpPr>
        <p:spPr>
          <a:xfrm>
            <a:off x="6613386" y="5789628"/>
            <a:ext cx="1299928" cy="461665"/>
          </a:xfrm>
          <a:prstGeom prst="rect">
            <a:avLst/>
          </a:prstGeom>
          <a:noFill/>
        </p:spPr>
        <p:txBody>
          <a:bodyPr wrap="square">
            <a:spAutoFit/>
          </a:bodyPr>
          <a:lstStyle/>
          <a:p>
            <a:r>
              <a:rPr lang="en-US" sz="1200" b="1" kern="0" dirty="0">
                <a:latin typeface="Calibri" panose="020F0502020204030204"/>
              </a:rPr>
              <a:t>Invoice lifecycle messages</a:t>
            </a:r>
            <a:endParaRPr lang="fi-FI" sz="1200" dirty="0"/>
          </a:p>
        </p:txBody>
      </p:sp>
      <p:sp>
        <p:nvSpPr>
          <p:cNvPr id="26" name="TextBox 25">
            <a:extLst>
              <a:ext uri="{FF2B5EF4-FFF2-40B4-BE49-F238E27FC236}">
                <a16:creationId xmlns:a16="http://schemas.microsoft.com/office/drawing/2014/main" id="{3F63D9F4-1BDD-61F9-3073-9CFF45F1728B}"/>
              </a:ext>
            </a:extLst>
          </p:cNvPr>
          <p:cNvSpPr txBox="1"/>
          <p:nvPr/>
        </p:nvSpPr>
        <p:spPr>
          <a:xfrm>
            <a:off x="3952032" y="3333644"/>
            <a:ext cx="2123956" cy="276999"/>
          </a:xfrm>
          <a:prstGeom prst="rect">
            <a:avLst/>
          </a:prstGeom>
          <a:noFill/>
        </p:spPr>
        <p:txBody>
          <a:bodyPr wrap="square">
            <a:spAutoFit/>
          </a:bodyPr>
          <a:lstStyle/>
          <a:p>
            <a:r>
              <a:rPr lang="en-US" sz="1200" b="1" kern="0" dirty="0">
                <a:latin typeface="Calibri" panose="020F0502020204030204"/>
              </a:rPr>
              <a:t>Invoice lifecycle messages</a:t>
            </a:r>
            <a:endParaRPr lang="fi-FI" sz="1200" dirty="0"/>
          </a:p>
        </p:txBody>
      </p:sp>
      <p:sp>
        <p:nvSpPr>
          <p:cNvPr id="27" name="TextBox 26">
            <a:extLst>
              <a:ext uri="{FF2B5EF4-FFF2-40B4-BE49-F238E27FC236}">
                <a16:creationId xmlns:a16="http://schemas.microsoft.com/office/drawing/2014/main" id="{7B88F149-DD7B-AA8C-F7D0-9FAD356B6098}"/>
              </a:ext>
            </a:extLst>
          </p:cNvPr>
          <p:cNvSpPr txBox="1"/>
          <p:nvPr/>
        </p:nvSpPr>
        <p:spPr>
          <a:xfrm>
            <a:off x="1746040" y="3313643"/>
            <a:ext cx="882748" cy="461665"/>
          </a:xfrm>
          <a:prstGeom prst="rect">
            <a:avLst/>
          </a:prstGeom>
          <a:noFill/>
        </p:spPr>
        <p:txBody>
          <a:bodyPr wrap="square">
            <a:spAutoFit/>
          </a:bodyPr>
          <a:lstStyle/>
          <a:p>
            <a:r>
              <a:rPr lang="en-US" sz="1200" b="1" kern="0" dirty="0">
                <a:latin typeface="Calibri" panose="020F0502020204030204"/>
              </a:rPr>
              <a:t>Invoice </a:t>
            </a:r>
          </a:p>
          <a:p>
            <a:r>
              <a:rPr lang="en-US" sz="1200" b="1" kern="0" dirty="0">
                <a:latin typeface="Calibri" panose="020F0502020204030204"/>
              </a:rPr>
              <a:t>statuses</a:t>
            </a:r>
            <a:endParaRPr lang="fi-FI" sz="1200" dirty="0"/>
          </a:p>
        </p:txBody>
      </p:sp>
      <p:cxnSp>
        <p:nvCxnSpPr>
          <p:cNvPr id="28" name="Connector: Elbow 27">
            <a:extLst>
              <a:ext uri="{FF2B5EF4-FFF2-40B4-BE49-F238E27FC236}">
                <a16:creationId xmlns:a16="http://schemas.microsoft.com/office/drawing/2014/main" id="{EC1217A0-F59D-609D-4F12-E23DD4DB38AD}"/>
              </a:ext>
            </a:extLst>
          </p:cNvPr>
          <p:cNvCxnSpPr>
            <a:cxnSpLocks/>
          </p:cNvCxnSpPr>
          <p:nvPr/>
        </p:nvCxnSpPr>
        <p:spPr>
          <a:xfrm rot="16200000" flipH="1">
            <a:off x="2895966" y="3484647"/>
            <a:ext cx="1809789" cy="2008732"/>
          </a:xfrm>
          <a:prstGeom prst="bentConnector3">
            <a:avLst>
              <a:gd name="adj1" fmla="val 29525"/>
            </a:avLst>
          </a:prstGeom>
          <a:noFill/>
          <a:ln w="15875" cap="flat" cmpd="sng" algn="ctr">
            <a:solidFill>
              <a:schemeClr val="tx1">
                <a:lumMod val="50000"/>
                <a:lumOff val="50000"/>
              </a:schemeClr>
            </a:solidFill>
            <a:prstDash val="sysDash"/>
            <a:miter lim="800000"/>
            <a:tailEnd type="triangle"/>
          </a:ln>
          <a:effectLst/>
        </p:spPr>
      </p:cxnSp>
      <p:sp>
        <p:nvSpPr>
          <p:cNvPr id="29" name="TextBox 28">
            <a:extLst>
              <a:ext uri="{FF2B5EF4-FFF2-40B4-BE49-F238E27FC236}">
                <a16:creationId xmlns:a16="http://schemas.microsoft.com/office/drawing/2014/main" id="{AE3D2AEF-DFF2-1F86-EB56-1EF108F174CE}"/>
              </a:ext>
            </a:extLst>
          </p:cNvPr>
          <p:cNvSpPr txBox="1"/>
          <p:nvPr/>
        </p:nvSpPr>
        <p:spPr>
          <a:xfrm>
            <a:off x="3057587" y="3808302"/>
            <a:ext cx="1698563" cy="276999"/>
          </a:xfrm>
          <a:prstGeom prst="rect">
            <a:avLst/>
          </a:prstGeom>
          <a:noFill/>
        </p:spPr>
        <p:txBody>
          <a:bodyPr wrap="square">
            <a:spAutoFit/>
          </a:bodyPr>
          <a:lstStyle/>
          <a:p>
            <a:r>
              <a:rPr lang="en-US" sz="1200" b="1" kern="0" dirty="0">
                <a:latin typeface="Calibri" panose="020F0502020204030204"/>
              </a:rPr>
              <a:t>Payment receipts</a:t>
            </a:r>
            <a:endParaRPr lang="fi-FI" sz="1200" dirty="0"/>
          </a:p>
        </p:txBody>
      </p:sp>
      <p:sp>
        <p:nvSpPr>
          <p:cNvPr id="30" name="TextBox 29">
            <a:extLst>
              <a:ext uri="{FF2B5EF4-FFF2-40B4-BE49-F238E27FC236}">
                <a16:creationId xmlns:a16="http://schemas.microsoft.com/office/drawing/2014/main" id="{A7BD81A8-D5D2-9044-1FD1-7AE773024CB8}"/>
              </a:ext>
            </a:extLst>
          </p:cNvPr>
          <p:cNvSpPr txBox="1"/>
          <p:nvPr/>
        </p:nvSpPr>
        <p:spPr>
          <a:xfrm>
            <a:off x="229377" y="2311337"/>
            <a:ext cx="957435" cy="461665"/>
          </a:xfrm>
          <a:prstGeom prst="rect">
            <a:avLst/>
          </a:prstGeom>
          <a:noFill/>
        </p:spPr>
        <p:txBody>
          <a:bodyPr wrap="square">
            <a:spAutoFit/>
          </a:bodyPr>
          <a:lstStyle/>
          <a:p>
            <a:r>
              <a:rPr lang="en-US" sz="1200" b="1" kern="0" dirty="0">
                <a:latin typeface="Calibri" panose="020F0502020204030204"/>
              </a:rPr>
              <a:t>Corporates </a:t>
            </a:r>
          </a:p>
          <a:p>
            <a:r>
              <a:rPr lang="en-US" sz="1200" b="1" kern="0" dirty="0">
                <a:latin typeface="Calibri" panose="020F0502020204030204"/>
              </a:rPr>
              <a:t>and SMB’s</a:t>
            </a:r>
            <a:endParaRPr lang="fi-FI" sz="1200" dirty="0"/>
          </a:p>
        </p:txBody>
      </p:sp>
      <p:sp>
        <p:nvSpPr>
          <p:cNvPr id="31" name="TextBox 30">
            <a:extLst>
              <a:ext uri="{FF2B5EF4-FFF2-40B4-BE49-F238E27FC236}">
                <a16:creationId xmlns:a16="http://schemas.microsoft.com/office/drawing/2014/main" id="{1EA2F35D-AAAA-D1F0-707B-4B01D27B44B0}"/>
              </a:ext>
            </a:extLst>
          </p:cNvPr>
          <p:cNvSpPr txBox="1"/>
          <p:nvPr/>
        </p:nvSpPr>
        <p:spPr>
          <a:xfrm>
            <a:off x="382595" y="3607391"/>
            <a:ext cx="643200" cy="276999"/>
          </a:xfrm>
          <a:prstGeom prst="rect">
            <a:avLst/>
          </a:prstGeom>
          <a:noFill/>
        </p:spPr>
        <p:txBody>
          <a:bodyPr wrap="square">
            <a:spAutoFit/>
          </a:bodyPr>
          <a:lstStyle/>
          <a:p>
            <a:r>
              <a:rPr lang="en-US" sz="1200" b="1" kern="0" dirty="0">
                <a:latin typeface="Calibri" panose="020F0502020204030204"/>
              </a:rPr>
              <a:t>SME’s</a:t>
            </a:r>
            <a:endParaRPr lang="fi-FI" sz="1200" dirty="0"/>
          </a:p>
        </p:txBody>
      </p:sp>
      <p:sp>
        <p:nvSpPr>
          <p:cNvPr id="33" name="Rectangle: Rounded Corners 32">
            <a:extLst>
              <a:ext uri="{FF2B5EF4-FFF2-40B4-BE49-F238E27FC236}">
                <a16:creationId xmlns:a16="http://schemas.microsoft.com/office/drawing/2014/main" id="{30324F69-9982-D456-5A2D-C2C10EF5206F}"/>
              </a:ext>
            </a:extLst>
          </p:cNvPr>
          <p:cNvSpPr/>
          <p:nvPr/>
        </p:nvSpPr>
        <p:spPr>
          <a:xfrm>
            <a:off x="6338119" y="2062470"/>
            <a:ext cx="2586194" cy="2209072"/>
          </a:xfrm>
          <a:prstGeom prst="roundRect">
            <a:avLst>
              <a:gd name="adj" fmla="val 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pic>
        <p:nvPicPr>
          <p:cNvPr id="34" name="Picture 33" descr="A picture containing text, clipart, light&#10;&#10;Description automatically generated">
            <a:extLst>
              <a:ext uri="{FF2B5EF4-FFF2-40B4-BE49-F238E27FC236}">
                <a16:creationId xmlns:a16="http://schemas.microsoft.com/office/drawing/2014/main" id="{C328B3DF-9AC0-6676-C444-46166332E9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9925" y="1798931"/>
            <a:ext cx="1753270" cy="497180"/>
          </a:xfrm>
          <a:prstGeom prst="rect">
            <a:avLst/>
          </a:prstGeom>
        </p:spPr>
      </p:pic>
      <p:grpSp>
        <p:nvGrpSpPr>
          <p:cNvPr id="35" name="Group 34">
            <a:extLst>
              <a:ext uri="{FF2B5EF4-FFF2-40B4-BE49-F238E27FC236}">
                <a16:creationId xmlns:a16="http://schemas.microsoft.com/office/drawing/2014/main" id="{C4C9EEBD-6876-1EF4-D70E-ADE064529840}"/>
              </a:ext>
            </a:extLst>
          </p:cNvPr>
          <p:cNvGrpSpPr/>
          <p:nvPr/>
        </p:nvGrpSpPr>
        <p:grpSpPr>
          <a:xfrm>
            <a:off x="3224054" y="5509411"/>
            <a:ext cx="3114064" cy="517933"/>
            <a:chOff x="3933825" y="6146401"/>
            <a:chExt cx="3114064" cy="517933"/>
          </a:xfrm>
        </p:grpSpPr>
        <p:sp>
          <p:nvSpPr>
            <p:cNvPr id="36" name="Rectangle : coins arrondis 73">
              <a:extLst>
                <a:ext uri="{FF2B5EF4-FFF2-40B4-BE49-F238E27FC236}">
                  <a16:creationId xmlns:a16="http://schemas.microsoft.com/office/drawing/2014/main" id="{C40CEAA7-5371-8D73-CAE8-C35DB47F911D}"/>
                </a:ext>
              </a:extLst>
            </p:cNvPr>
            <p:cNvSpPr/>
            <p:nvPr/>
          </p:nvSpPr>
          <p:spPr>
            <a:xfrm>
              <a:off x="3933825" y="6146401"/>
              <a:ext cx="3114064" cy="517933"/>
            </a:xfrm>
            <a:prstGeom prst="roundRect">
              <a:avLst>
                <a:gd name="adj" fmla="val 0"/>
              </a:avLst>
            </a:prstGeom>
            <a:solidFill>
              <a:schemeClr val="accent2"/>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sp>
          <p:nvSpPr>
            <p:cNvPr id="37" name="Freeform 309">
              <a:extLst>
                <a:ext uri="{FF2B5EF4-FFF2-40B4-BE49-F238E27FC236}">
                  <a16:creationId xmlns:a16="http://schemas.microsoft.com/office/drawing/2014/main" id="{392F8DF0-774F-4C98-93F8-59B66CE38713}"/>
                </a:ext>
              </a:extLst>
            </p:cNvPr>
            <p:cNvSpPr>
              <a:spLocks noEditPoints="1"/>
            </p:cNvSpPr>
            <p:nvPr/>
          </p:nvSpPr>
          <p:spPr bwMode="auto">
            <a:xfrm>
              <a:off x="4231443" y="6188099"/>
              <a:ext cx="350944" cy="383200"/>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grpSp>
      <p:pic>
        <p:nvPicPr>
          <p:cNvPr id="44" name="Graphic 43">
            <a:extLst>
              <a:ext uri="{FF2B5EF4-FFF2-40B4-BE49-F238E27FC236}">
                <a16:creationId xmlns:a16="http://schemas.microsoft.com/office/drawing/2014/main" id="{C9DB1A4E-1360-6644-B87B-796AD6BE39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6723" y="2245872"/>
            <a:ext cx="576184" cy="576184"/>
          </a:xfrm>
          <a:prstGeom prst="rect">
            <a:avLst/>
          </a:prstGeom>
        </p:spPr>
      </p:pic>
      <p:pic>
        <p:nvPicPr>
          <p:cNvPr id="47" name="Graphic 46">
            <a:extLst>
              <a:ext uri="{FF2B5EF4-FFF2-40B4-BE49-F238E27FC236}">
                <a16:creationId xmlns:a16="http://schemas.microsoft.com/office/drawing/2014/main" id="{5C9DEB7D-DAEA-62F9-D268-B394C33376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80777" y="3437559"/>
            <a:ext cx="576184" cy="576184"/>
          </a:xfrm>
          <a:prstGeom prst="rect">
            <a:avLst/>
          </a:prstGeom>
        </p:spPr>
      </p:pic>
      <p:sp>
        <p:nvSpPr>
          <p:cNvPr id="52" name="TextBox 51">
            <a:extLst>
              <a:ext uri="{FF2B5EF4-FFF2-40B4-BE49-F238E27FC236}">
                <a16:creationId xmlns:a16="http://schemas.microsoft.com/office/drawing/2014/main" id="{E73C75D6-CCD7-9825-01A6-CF301787C838}"/>
              </a:ext>
            </a:extLst>
          </p:cNvPr>
          <p:cNvSpPr txBox="1"/>
          <p:nvPr/>
        </p:nvSpPr>
        <p:spPr>
          <a:xfrm>
            <a:off x="6309347" y="2459080"/>
            <a:ext cx="1428654" cy="646331"/>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PDP - France Receiving Country Extension service</a:t>
            </a:r>
            <a:endParaRPr lang="fi-FI" sz="1200" b="1" kern="0" dirty="0">
              <a:solidFill>
                <a:schemeClr val="tx2"/>
              </a:solidFill>
              <a:latin typeface="Calibri" panose="020F0502020204030204"/>
            </a:endParaRPr>
          </a:p>
        </p:txBody>
      </p:sp>
      <p:sp>
        <p:nvSpPr>
          <p:cNvPr id="53" name="TextBox 52">
            <a:extLst>
              <a:ext uri="{FF2B5EF4-FFF2-40B4-BE49-F238E27FC236}">
                <a16:creationId xmlns:a16="http://schemas.microsoft.com/office/drawing/2014/main" id="{AF18CAC3-1CBA-61B2-B380-EAD3C562D140}"/>
              </a:ext>
            </a:extLst>
          </p:cNvPr>
          <p:cNvSpPr txBox="1"/>
          <p:nvPr/>
        </p:nvSpPr>
        <p:spPr>
          <a:xfrm>
            <a:off x="7637185" y="2559650"/>
            <a:ext cx="1238867" cy="461665"/>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E-invoice Receiving</a:t>
            </a:r>
            <a:endParaRPr lang="fi-FI" sz="1200" b="1" kern="0" dirty="0">
              <a:solidFill>
                <a:schemeClr val="tx2"/>
              </a:solidFill>
              <a:latin typeface="Calibri" panose="020F0502020204030204"/>
            </a:endParaRPr>
          </a:p>
        </p:txBody>
      </p:sp>
      <p:cxnSp>
        <p:nvCxnSpPr>
          <p:cNvPr id="54" name="Straight Arrow Connector 53">
            <a:extLst>
              <a:ext uri="{FF2B5EF4-FFF2-40B4-BE49-F238E27FC236}">
                <a16:creationId xmlns:a16="http://schemas.microsoft.com/office/drawing/2014/main" id="{4AE18096-A0B5-3F31-D64D-C0E09AA82875}"/>
              </a:ext>
            </a:extLst>
          </p:cNvPr>
          <p:cNvCxnSpPr>
            <a:cxnSpLocks/>
          </p:cNvCxnSpPr>
          <p:nvPr/>
        </p:nvCxnSpPr>
        <p:spPr>
          <a:xfrm flipH="1">
            <a:off x="7378855" y="3296806"/>
            <a:ext cx="536734" cy="0"/>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9900B9A-FDBD-293E-5FD8-FF5E04EA142E}"/>
              </a:ext>
            </a:extLst>
          </p:cNvPr>
          <p:cNvCxnSpPr>
            <a:cxnSpLocks/>
          </p:cNvCxnSpPr>
          <p:nvPr/>
        </p:nvCxnSpPr>
        <p:spPr>
          <a:xfrm flipH="1">
            <a:off x="8798437" y="3444684"/>
            <a:ext cx="1493648" cy="0"/>
          </a:xfrm>
          <a:prstGeom prst="straightConnector1">
            <a:avLst/>
          </a:prstGeom>
          <a:noFill/>
          <a:ln w="15875" cap="flat" cmpd="sng" algn="ctr">
            <a:solidFill>
              <a:schemeClr val="tx1">
                <a:lumMod val="50000"/>
                <a:lumOff val="50000"/>
              </a:schemeClr>
            </a:solidFill>
            <a:prstDash val="sysDash"/>
            <a:miter lim="800000"/>
            <a:tailEnd type="triangle"/>
          </a:ln>
          <a:effectLst/>
        </p:spPr>
      </p:cxnSp>
      <p:cxnSp>
        <p:nvCxnSpPr>
          <p:cNvPr id="55" name="Connector: Elbow 87">
            <a:extLst>
              <a:ext uri="{FF2B5EF4-FFF2-40B4-BE49-F238E27FC236}">
                <a16:creationId xmlns:a16="http://schemas.microsoft.com/office/drawing/2014/main" id="{BE3DE424-515C-6103-1993-B7A14A4BE213}"/>
              </a:ext>
            </a:extLst>
          </p:cNvPr>
          <p:cNvCxnSpPr>
            <a:cxnSpLocks/>
          </p:cNvCxnSpPr>
          <p:nvPr/>
        </p:nvCxnSpPr>
        <p:spPr>
          <a:xfrm>
            <a:off x="8731709" y="3140459"/>
            <a:ext cx="1645376" cy="15295"/>
          </a:xfrm>
          <a:prstGeom prst="straightConnector1">
            <a:avLst/>
          </a:prstGeom>
          <a:noFill/>
          <a:ln w="15875" cap="flat" cmpd="sng" algn="ctr">
            <a:solidFill>
              <a:schemeClr val="accent2"/>
            </a:solidFill>
            <a:prstDash val="solid"/>
            <a:miter lim="800000"/>
            <a:tailEnd type="triangle"/>
          </a:ln>
          <a:effectLst/>
        </p:spPr>
      </p:cxnSp>
      <p:sp>
        <p:nvSpPr>
          <p:cNvPr id="56" name="TextBox 55">
            <a:extLst>
              <a:ext uri="{FF2B5EF4-FFF2-40B4-BE49-F238E27FC236}">
                <a16:creationId xmlns:a16="http://schemas.microsoft.com/office/drawing/2014/main" id="{11A317A7-C1FC-8993-143C-8CC07EF2777D}"/>
              </a:ext>
            </a:extLst>
          </p:cNvPr>
          <p:cNvSpPr txBox="1"/>
          <p:nvPr/>
        </p:nvSpPr>
        <p:spPr>
          <a:xfrm>
            <a:off x="9275690" y="2793476"/>
            <a:ext cx="753649" cy="276999"/>
          </a:xfrm>
          <a:prstGeom prst="rect">
            <a:avLst/>
          </a:prstGeom>
          <a:noFill/>
        </p:spPr>
        <p:txBody>
          <a:bodyPr wrap="square">
            <a:spAutoFit/>
          </a:bodyPr>
          <a:lstStyle/>
          <a:p>
            <a:r>
              <a:rPr lang="en-US" sz="1200" b="1" kern="0" dirty="0">
                <a:latin typeface="Calibri" panose="020F0502020204030204"/>
              </a:rPr>
              <a:t>Invoice</a:t>
            </a:r>
            <a:endParaRPr lang="fi-FI" sz="1200" dirty="0"/>
          </a:p>
        </p:txBody>
      </p:sp>
      <p:sp>
        <p:nvSpPr>
          <p:cNvPr id="66" name="TextBox 65">
            <a:extLst>
              <a:ext uri="{FF2B5EF4-FFF2-40B4-BE49-F238E27FC236}">
                <a16:creationId xmlns:a16="http://schemas.microsoft.com/office/drawing/2014/main" id="{02C90A29-24E3-9701-CEDC-217F3EC04A96}"/>
              </a:ext>
            </a:extLst>
          </p:cNvPr>
          <p:cNvSpPr txBox="1"/>
          <p:nvPr/>
        </p:nvSpPr>
        <p:spPr>
          <a:xfrm>
            <a:off x="9074737" y="3225738"/>
            <a:ext cx="1196903" cy="430887"/>
          </a:xfrm>
          <a:prstGeom prst="rect">
            <a:avLst/>
          </a:prstGeom>
          <a:noFill/>
        </p:spPr>
        <p:txBody>
          <a:bodyPr wrap="square">
            <a:spAutoFit/>
          </a:bodyPr>
          <a:lstStyle/>
          <a:p>
            <a:pPr algn="ctr"/>
            <a:r>
              <a:rPr lang="en-US" sz="1050" b="1" kern="0" dirty="0">
                <a:latin typeface="Calibri" panose="020F0502020204030204"/>
              </a:rPr>
              <a:t>Invoice lifecycle messages</a:t>
            </a:r>
            <a:endParaRPr lang="fi-FI" sz="1050" dirty="0"/>
          </a:p>
        </p:txBody>
      </p:sp>
      <p:pic>
        <p:nvPicPr>
          <p:cNvPr id="9" name="Picture 8" descr="A picture containing text, light, night sky&#10;&#10;Description automatically generated">
            <a:extLst>
              <a:ext uri="{FF2B5EF4-FFF2-40B4-BE49-F238E27FC236}">
                <a16:creationId xmlns:a16="http://schemas.microsoft.com/office/drawing/2014/main" id="{4748EC9C-D5F5-BAB8-5EEA-84F30F573A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5336" y="2904344"/>
            <a:ext cx="691062" cy="697973"/>
          </a:xfrm>
          <a:prstGeom prst="rect">
            <a:avLst/>
          </a:prstGeom>
        </p:spPr>
      </p:pic>
      <p:pic>
        <p:nvPicPr>
          <p:cNvPr id="22" name="Picture 21" descr="Icon&#10;&#10;Description automatically generated">
            <a:extLst>
              <a:ext uri="{FF2B5EF4-FFF2-40B4-BE49-F238E27FC236}">
                <a16:creationId xmlns:a16="http://schemas.microsoft.com/office/drawing/2014/main" id="{BE6EB1FC-47C2-FDC6-F65C-FBBC037C5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0840" y="2942932"/>
            <a:ext cx="943542" cy="843449"/>
          </a:xfrm>
          <a:prstGeom prst="rect">
            <a:avLst/>
          </a:prstGeom>
        </p:spPr>
      </p:pic>
      <p:pic>
        <p:nvPicPr>
          <p:cNvPr id="24" name="Picture 23" descr="Icon&#10;&#10;Description automatically generated">
            <a:extLst>
              <a:ext uri="{FF2B5EF4-FFF2-40B4-BE49-F238E27FC236}">
                <a16:creationId xmlns:a16="http://schemas.microsoft.com/office/drawing/2014/main" id="{D65C44BC-E894-6F57-1D17-0B608DB06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54429" y="2862860"/>
            <a:ext cx="943542" cy="843449"/>
          </a:xfrm>
          <a:prstGeom prst="rect">
            <a:avLst/>
          </a:prstGeom>
        </p:spPr>
      </p:pic>
      <p:sp>
        <p:nvSpPr>
          <p:cNvPr id="4" name="Rectangle 3">
            <a:extLst>
              <a:ext uri="{FF2B5EF4-FFF2-40B4-BE49-F238E27FC236}">
                <a16:creationId xmlns:a16="http://schemas.microsoft.com/office/drawing/2014/main" id="{211B40E5-6191-8ECD-5A6B-E4EA9BE381DB}"/>
              </a:ext>
            </a:extLst>
          </p:cNvPr>
          <p:cNvSpPr/>
          <p:nvPr/>
        </p:nvSpPr>
        <p:spPr>
          <a:xfrm>
            <a:off x="10701199" y="4429569"/>
            <a:ext cx="996891" cy="318100"/>
          </a:xfrm>
          <a:prstGeom prst="rect">
            <a:avLst/>
          </a:prstGeom>
          <a:solidFill>
            <a:schemeClr val="accent1"/>
          </a:solidFill>
        </p:spPr>
        <p:txBody>
          <a:bodyPr wrap="square">
            <a:spAutoFit/>
          </a:bodyPr>
          <a:lstStyle/>
          <a:p>
            <a:pPr algn="ctr" defTabSz="1219170">
              <a:defRPr/>
            </a:pPr>
            <a:r>
              <a:rPr lang="en-US" sz="1467" b="1" kern="0" dirty="0">
                <a:solidFill>
                  <a:prstClr val="white"/>
                </a:solidFill>
                <a:latin typeface="Calibri" panose="020F0502020204030204"/>
              </a:rPr>
              <a:t>AP/ERPs</a:t>
            </a:r>
            <a:endParaRPr lang="fi-FI" sz="1467" kern="0" dirty="0">
              <a:solidFill>
                <a:prstClr val="white"/>
              </a:solidFill>
              <a:latin typeface="Calibri" panose="020F0502020204030204"/>
            </a:endParaRPr>
          </a:p>
        </p:txBody>
      </p:sp>
      <p:sp>
        <p:nvSpPr>
          <p:cNvPr id="5" name="Rectangle: Rounded Corners 4">
            <a:extLst>
              <a:ext uri="{FF2B5EF4-FFF2-40B4-BE49-F238E27FC236}">
                <a16:creationId xmlns:a16="http://schemas.microsoft.com/office/drawing/2014/main" id="{FBCFC0C1-3888-1055-C31C-8338077E4A0F}"/>
              </a:ext>
            </a:extLst>
          </p:cNvPr>
          <p:cNvSpPr/>
          <p:nvPr/>
        </p:nvSpPr>
        <p:spPr>
          <a:xfrm>
            <a:off x="10462002" y="2196959"/>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Rectangle 11">
            <a:extLst>
              <a:ext uri="{FF2B5EF4-FFF2-40B4-BE49-F238E27FC236}">
                <a16:creationId xmlns:a16="http://schemas.microsoft.com/office/drawing/2014/main" id="{11954C2B-449E-9A0B-CFA2-3828EF2D3FB0}"/>
              </a:ext>
            </a:extLst>
          </p:cNvPr>
          <p:cNvSpPr/>
          <p:nvPr/>
        </p:nvSpPr>
        <p:spPr>
          <a:xfrm>
            <a:off x="10673603" y="1933219"/>
            <a:ext cx="996454" cy="543867"/>
          </a:xfrm>
          <a:prstGeom prst="rect">
            <a:avLst/>
          </a:prstGeom>
          <a:solidFill>
            <a:schemeClr val="accent1"/>
          </a:solidFill>
        </p:spPr>
        <p:txBody>
          <a:bodyPr wrap="square">
            <a:spAutoFit/>
          </a:bodyPr>
          <a:lstStyle/>
          <a:p>
            <a:pPr algn="ctr" defTabSz="1219170">
              <a:defRPr/>
            </a:pPr>
            <a:r>
              <a:rPr lang="en-US" sz="1467" b="1" kern="0" dirty="0">
                <a:solidFill>
                  <a:prstClr val="white"/>
                </a:solidFill>
                <a:latin typeface="Calibri" panose="020F0502020204030204"/>
              </a:rPr>
              <a:t>Customer</a:t>
            </a:r>
          </a:p>
          <a:p>
            <a:pPr algn="ctr" defTabSz="1219170">
              <a:defRPr/>
            </a:pPr>
            <a:r>
              <a:rPr lang="en-US" sz="1467" b="1" kern="0" dirty="0">
                <a:solidFill>
                  <a:prstClr val="white"/>
                </a:solidFill>
                <a:latin typeface="Calibri" panose="020F0502020204030204"/>
              </a:rPr>
              <a:t>(Buyer)</a:t>
            </a:r>
            <a:endParaRPr lang="fi-FI" sz="1467" kern="0" dirty="0">
              <a:solidFill>
                <a:prstClr val="white"/>
              </a:solidFill>
              <a:latin typeface="Calibri" panose="020F0502020204030204"/>
            </a:endParaRPr>
          </a:p>
        </p:txBody>
      </p:sp>
      <p:grpSp>
        <p:nvGrpSpPr>
          <p:cNvPr id="17" name="Group 16">
            <a:extLst>
              <a:ext uri="{FF2B5EF4-FFF2-40B4-BE49-F238E27FC236}">
                <a16:creationId xmlns:a16="http://schemas.microsoft.com/office/drawing/2014/main" id="{B90AF848-F58A-2992-B264-0AB2E669C3C4}"/>
              </a:ext>
            </a:extLst>
          </p:cNvPr>
          <p:cNvGrpSpPr/>
          <p:nvPr/>
        </p:nvGrpSpPr>
        <p:grpSpPr>
          <a:xfrm>
            <a:off x="10603457" y="2555198"/>
            <a:ext cx="496430" cy="796794"/>
            <a:chOff x="9976766" y="3481133"/>
            <a:chExt cx="496430" cy="796794"/>
          </a:xfrm>
          <a:solidFill>
            <a:schemeClr val="accent1"/>
          </a:solidFill>
        </p:grpSpPr>
        <p:pic>
          <p:nvPicPr>
            <p:cNvPr id="32" name="Graphic 31">
              <a:extLst>
                <a:ext uri="{FF2B5EF4-FFF2-40B4-BE49-F238E27FC236}">
                  <a16:creationId xmlns:a16="http://schemas.microsoft.com/office/drawing/2014/main" id="{D6F7C08C-0BC7-79C0-C2B9-36C9921887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4556" y="3481133"/>
              <a:ext cx="444672" cy="444672"/>
            </a:xfrm>
            <a:prstGeom prst="rect">
              <a:avLst/>
            </a:prstGeom>
          </p:spPr>
        </p:pic>
        <p:pic>
          <p:nvPicPr>
            <p:cNvPr id="38" name="Graphic 37">
              <a:extLst>
                <a:ext uri="{FF2B5EF4-FFF2-40B4-BE49-F238E27FC236}">
                  <a16:creationId xmlns:a16="http://schemas.microsoft.com/office/drawing/2014/main" id="{82867044-80FA-26A0-05D1-2535DCFFB02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6766" y="3781497"/>
              <a:ext cx="496430" cy="496430"/>
            </a:xfrm>
            <a:prstGeom prst="rect">
              <a:avLst/>
            </a:prstGeom>
          </p:spPr>
        </p:pic>
      </p:grpSp>
      <p:grpSp>
        <p:nvGrpSpPr>
          <p:cNvPr id="39" name="Group 38">
            <a:extLst>
              <a:ext uri="{FF2B5EF4-FFF2-40B4-BE49-F238E27FC236}">
                <a16:creationId xmlns:a16="http://schemas.microsoft.com/office/drawing/2014/main" id="{52013CE4-8163-390F-D887-EFF27D9C54CD}"/>
              </a:ext>
            </a:extLst>
          </p:cNvPr>
          <p:cNvGrpSpPr/>
          <p:nvPr/>
        </p:nvGrpSpPr>
        <p:grpSpPr>
          <a:xfrm>
            <a:off x="11116850" y="2567831"/>
            <a:ext cx="496430" cy="796794"/>
            <a:chOff x="9976766" y="3481133"/>
            <a:chExt cx="496430" cy="796794"/>
          </a:xfrm>
          <a:solidFill>
            <a:schemeClr val="accent1"/>
          </a:solidFill>
        </p:grpSpPr>
        <p:pic>
          <p:nvPicPr>
            <p:cNvPr id="40" name="Graphic 39">
              <a:extLst>
                <a:ext uri="{FF2B5EF4-FFF2-40B4-BE49-F238E27FC236}">
                  <a16:creationId xmlns:a16="http://schemas.microsoft.com/office/drawing/2014/main" id="{A056F659-A74E-F273-CA9B-F4E7176B0D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4556" y="3481133"/>
              <a:ext cx="444672" cy="444672"/>
            </a:xfrm>
            <a:prstGeom prst="rect">
              <a:avLst/>
            </a:prstGeom>
          </p:spPr>
        </p:pic>
        <p:pic>
          <p:nvPicPr>
            <p:cNvPr id="41" name="Graphic 40">
              <a:extLst>
                <a:ext uri="{FF2B5EF4-FFF2-40B4-BE49-F238E27FC236}">
                  <a16:creationId xmlns:a16="http://schemas.microsoft.com/office/drawing/2014/main" id="{4B5C9C3D-888E-F9F5-E988-313FEDFF6E0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6766" y="3781497"/>
              <a:ext cx="496430" cy="496430"/>
            </a:xfrm>
            <a:prstGeom prst="rect">
              <a:avLst/>
            </a:prstGeom>
          </p:spPr>
        </p:pic>
      </p:grpSp>
      <p:grpSp>
        <p:nvGrpSpPr>
          <p:cNvPr id="42" name="Group 41">
            <a:extLst>
              <a:ext uri="{FF2B5EF4-FFF2-40B4-BE49-F238E27FC236}">
                <a16:creationId xmlns:a16="http://schemas.microsoft.com/office/drawing/2014/main" id="{C5FA7CA1-49BA-655F-54D9-708785E0ABBA}"/>
              </a:ext>
            </a:extLst>
          </p:cNvPr>
          <p:cNvGrpSpPr/>
          <p:nvPr/>
        </p:nvGrpSpPr>
        <p:grpSpPr>
          <a:xfrm>
            <a:off x="10641548" y="3151373"/>
            <a:ext cx="496430" cy="796794"/>
            <a:chOff x="9976766" y="3481133"/>
            <a:chExt cx="496430" cy="796794"/>
          </a:xfrm>
          <a:solidFill>
            <a:schemeClr val="accent1"/>
          </a:solidFill>
        </p:grpSpPr>
        <p:pic>
          <p:nvPicPr>
            <p:cNvPr id="43" name="Graphic 42">
              <a:extLst>
                <a:ext uri="{FF2B5EF4-FFF2-40B4-BE49-F238E27FC236}">
                  <a16:creationId xmlns:a16="http://schemas.microsoft.com/office/drawing/2014/main" id="{6FFE0A6C-52C9-D0D0-8E3D-67E7F7D0BD1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4556" y="3481133"/>
              <a:ext cx="444672" cy="444672"/>
            </a:xfrm>
            <a:prstGeom prst="rect">
              <a:avLst/>
            </a:prstGeom>
          </p:spPr>
        </p:pic>
        <p:pic>
          <p:nvPicPr>
            <p:cNvPr id="45" name="Graphic 44">
              <a:extLst>
                <a:ext uri="{FF2B5EF4-FFF2-40B4-BE49-F238E27FC236}">
                  <a16:creationId xmlns:a16="http://schemas.microsoft.com/office/drawing/2014/main" id="{7CF28FE8-F3A2-EA54-BC57-AC5C4B1CE09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6766" y="3781497"/>
              <a:ext cx="496430" cy="496430"/>
            </a:xfrm>
            <a:prstGeom prst="rect">
              <a:avLst/>
            </a:prstGeom>
          </p:spPr>
        </p:pic>
      </p:grpSp>
      <p:grpSp>
        <p:nvGrpSpPr>
          <p:cNvPr id="46" name="Group 45">
            <a:extLst>
              <a:ext uri="{FF2B5EF4-FFF2-40B4-BE49-F238E27FC236}">
                <a16:creationId xmlns:a16="http://schemas.microsoft.com/office/drawing/2014/main" id="{01141924-7B71-330F-5DBB-313FAC8FE618}"/>
              </a:ext>
            </a:extLst>
          </p:cNvPr>
          <p:cNvGrpSpPr/>
          <p:nvPr/>
        </p:nvGrpSpPr>
        <p:grpSpPr>
          <a:xfrm>
            <a:off x="11256137" y="3090928"/>
            <a:ext cx="496430" cy="796794"/>
            <a:chOff x="9976766" y="3481133"/>
            <a:chExt cx="496430" cy="796794"/>
          </a:xfrm>
          <a:solidFill>
            <a:schemeClr val="accent1"/>
          </a:solidFill>
        </p:grpSpPr>
        <p:pic>
          <p:nvPicPr>
            <p:cNvPr id="48" name="Graphic 47">
              <a:extLst>
                <a:ext uri="{FF2B5EF4-FFF2-40B4-BE49-F238E27FC236}">
                  <a16:creationId xmlns:a16="http://schemas.microsoft.com/office/drawing/2014/main" id="{8607C42A-5AC4-45CA-CDA7-673F693175B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4556" y="3481133"/>
              <a:ext cx="444672" cy="444672"/>
            </a:xfrm>
            <a:prstGeom prst="rect">
              <a:avLst/>
            </a:prstGeom>
          </p:spPr>
        </p:pic>
        <p:pic>
          <p:nvPicPr>
            <p:cNvPr id="49" name="Graphic 48">
              <a:extLst>
                <a:ext uri="{FF2B5EF4-FFF2-40B4-BE49-F238E27FC236}">
                  <a16:creationId xmlns:a16="http://schemas.microsoft.com/office/drawing/2014/main" id="{4446A9E7-54A4-E180-3169-C426E63FCA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76766" y="3781497"/>
              <a:ext cx="496430" cy="496430"/>
            </a:xfrm>
            <a:prstGeom prst="rect">
              <a:avLst/>
            </a:prstGeom>
          </p:spPr>
        </p:pic>
      </p:grpSp>
      <p:sp>
        <p:nvSpPr>
          <p:cNvPr id="58" name="Rectangle 57">
            <a:extLst>
              <a:ext uri="{FF2B5EF4-FFF2-40B4-BE49-F238E27FC236}">
                <a16:creationId xmlns:a16="http://schemas.microsoft.com/office/drawing/2014/main" id="{8B2C9596-DFF8-5607-CA5C-4D210B8D6DFE}"/>
              </a:ext>
            </a:extLst>
          </p:cNvPr>
          <p:cNvSpPr/>
          <p:nvPr/>
        </p:nvSpPr>
        <p:spPr>
          <a:xfrm>
            <a:off x="10705815" y="3854264"/>
            <a:ext cx="996892" cy="543867"/>
          </a:xfrm>
          <a:prstGeom prst="rect">
            <a:avLst/>
          </a:prstGeom>
          <a:solidFill>
            <a:srgbClr val="0C0348"/>
          </a:solidFill>
        </p:spPr>
        <p:txBody>
          <a:bodyPr wrap="square">
            <a:spAutoFit/>
          </a:bodyPr>
          <a:lstStyle/>
          <a:p>
            <a:pPr algn="ctr" defTabSz="1219170">
              <a:defRPr/>
            </a:pPr>
            <a:r>
              <a:rPr lang="en-US" sz="1467" b="1" kern="0" dirty="0">
                <a:solidFill>
                  <a:prstClr val="white"/>
                </a:solidFill>
                <a:latin typeface="Calibri" panose="020F0502020204030204"/>
              </a:rPr>
              <a:t>Basware AP</a:t>
            </a:r>
            <a:endParaRPr lang="fi-FI" sz="1467" kern="0" dirty="0">
              <a:solidFill>
                <a:prstClr val="white"/>
              </a:solidFill>
              <a:latin typeface="Calibri" panose="020F0502020204030204"/>
            </a:endParaRPr>
          </a:p>
        </p:txBody>
      </p:sp>
      <p:sp>
        <p:nvSpPr>
          <p:cNvPr id="69" name="Rectangle: Rounded Corners 68">
            <a:extLst>
              <a:ext uri="{FF2B5EF4-FFF2-40B4-BE49-F238E27FC236}">
                <a16:creationId xmlns:a16="http://schemas.microsoft.com/office/drawing/2014/main" id="{7853CAFA-1D92-3D06-9434-B2910C568B4F}"/>
              </a:ext>
            </a:extLst>
          </p:cNvPr>
          <p:cNvSpPr/>
          <p:nvPr/>
        </p:nvSpPr>
        <p:spPr>
          <a:xfrm>
            <a:off x="241398" y="2065002"/>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70" name="Rectangle 69">
            <a:extLst>
              <a:ext uri="{FF2B5EF4-FFF2-40B4-BE49-F238E27FC236}">
                <a16:creationId xmlns:a16="http://schemas.microsoft.com/office/drawing/2014/main" id="{EB27A981-5789-7136-46F2-BADDFE916642}"/>
              </a:ext>
            </a:extLst>
          </p:cNvPr>
          <p:cNvSpPr/>
          <p:nvPr/>
        </p:nvSpPr>
        <p:spPr>
          <a:xfrm>
            <a:off x="382595" y="1886987"/>
            <a:ext cx="1066858" cy="318100"/>
          </a:xfrm>
          <a:prstGeom prst="rect">
            <a:avLst/>
          </a:prstGeom>
          <a:solidFill>
            <a:schemeClr val="bg1">
              <a:lumMod val="50000"/>
            </a:schemeClr>
          </a:solidFill>
        </p:spPr>
        <p:txBody>
          <a:bodyPr wrap="square">
            <a:spAutoFit/>
          </a:bodyPr>
          <a:lstStyle/>
          <a:p>
            <a:pPr algn="ctr" defTabSz="1219170">
              <a:defRPr/>
            </a:pPr>
            <a:r>
              <a:rPr lang="en-US" sz="1467" b="1" kern="0" dirty="0">
                <a:solidFill>
                  <a:prstClr val="white"/>
                </a:solidFill>
                <a:latin typeface="Calibri" panose="020F0502020204030204"/>
              </a:rPr>
              <a:t>SUPPLIERS</a:t>
            </a:r>
            <a:endParaRPr lang="fi-FI" sz="1467" kern="0" dirty="0">
              <a:solidFill>
                <a:prstClr val="white"/>
              </a:solidFill>
              <a:latin typeface="Calibri" panose="020F0502020204030204"/>
            </a:endParaRPr>
          </a:p>
        </p:txBody>
      </p:sp>
    </p:spTree>
    <p:extLst>
      <p:ext uri="{BB962C8B-B14F-4D97-AF65-F5344CB8AC3E}">
        <p14:creationId xmlns:p14="http://schemas.microsoft.com/office/powerpoint/2010/main" val="265409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108654" y="60500"/>
            <a:ext cx="10653205" cy="650875"/>
          </a:xfrm>
        </p:spPr>
        <p:txBody>
          <a:bodyPr/>
          <a:lstStyle/>
          <a:p>
            <a:r>
              <a:rPr lang="en-GB" sz="4400" dirty="0"/>
              <a:t>RECEIVING </a:t>
            </a:r>
            <a:br>
              <a:rPr lang="en-GB" sz="4400" dirty="0"/>
            </a:br>
            <a:r>
              <a:rPr lang="en-GB" sz="4400" dirty="0"/>
              <a:t>B2B International &amp; DOMTOM</a:t>
            </a:r>
            <a:endParaRPr lang="en-GB" sz="4400" dirty="0">
              <a:solidFill>
                <a:schemeClr val="bg1"/>
              </a:solidFill>
            </a:endParaRPr>
          </a:p>
        </p:txBody>
      </p:sp>
      <p:sp>
        <p:nvSpPr>
          <p:cNvPr id="2" name="Rectangle 1">
            <a:extLst>
              <a:ext uri="{FF2B5EF4-FFF2-40B4-BE49-F238E27FC236}">
                <a16:creationId xmlns:a16="http://schemas.microsoft.com/office/drawing/2014/main" id="{3A8D7C24-F872-EA11-0CF0-A724595FA8E7}"/>
              </a:ext>
            </a:extLst>
          </p:cNvPr>
          <p:cNvSpPr/>
          <p:nvPr/>
        </p:nvSpPr>
        <p:spPr>
          <a:xfrm>
            <a:off x="1469273" y="2499755"/>
            <a:ext cx="1208089" cy="318100"/>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Suppliers</a:t>
            </a:r>
            <a:endParaRPr lang="fi-FI" sz="1467" kern="0" dirty="0">
              <a:solidFill>
                <a:prstClr val="white"/>
              </a:solidFill>
              <a:latin typeface="Calibri" panose="020F0502020204030204"/>
            </a:endParaRPr>
          </a:p>
        </p:txBody>
      </p:sp>
      <p:sp>
        <p:nvSpPr>
          <p:cNvPr id="4" name="Rectangle 3">
            <a:extLst>
              <a:ext uri="{FF2B5EF4-FFF2-40B4-BE49-F238E27FC236}">
                <a16:creationId xmlns:a16="http://schemas.microsoft.com/office/drawing/2014/main" id="{6CA9294C-8302-3198-8169-48A6585C0E6F}"/>
              </a:ext>
            </a:extLst>
          </p:cNvPr>
          <p:cNvSpPr/>
          <p:nvPr/>
        </p:nvSpPr>
        <p:spPr>
          <a:xfrm>
            <a:off x="9751851" y="2435824"/>
            <a:ext cx="895106" cy="543867"/>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Basware AP</a:t>
            </a:r>
            <a:endParaRPr lang="fi-FI" sz="1467" kern="0" dirty="0">
              <a:solidFill>
                <a:prstClr val="white"/>
              </a:solidFill>
              <a:latin typeface="Calibri" panose="020F0502020204030204"/>
            </a:endParaRPr>
          </a:p>
        </p:txBody>
      </p:sp>
      <p:cxnSp>
        <p:nvCxnSpPr>
          <p:cNvPr id="5" name="Straight Arrow Connector 4">
            <a:extLst>
              <a:ext uri="{FF2B5EF4-FFF2-40B4-BE49-F238E27FC236}">
                <a16:creationId xmlns:a16="http://schemas.microsoft.com/office/drawing/2014/main" id="{5EA9A398-F9DC-836A-37C0-8F1A84769202}"/>
              </a:ext>
            </a:extLst>
          </p:cNvPr>
          <p:cNvCxnSpPr>
            <a:cxnSpLocks/>
          </p:cNvCxnSpPr>
          <p:nvPr/>
        </p:nvCxnSpPr>
        <p:spPr>
          <a:xfrm flipH="1">
            <a:off x="8598168" y="3673224"/>
            <a:ext cx="1307689" cy="0"/>
          </a:xfrm>
          <a:prstGeom prst="straightConnector1">
            <a:avLst/>
          </a:prstGeom>
          <a:noFill/>
          <a:ln w="15875" cap="flat" cmpd="sng" algn="ctr">
            <a:solidFill>
              <a:schemeClr val="accent2"/>
            </a:solidFill>
            <a:prstDash val="sysDash"/>
            <a:miter lim="800000"/>
            <a:tailEnd type="triangle"/>
          </a:ln>
          <a:effectLst/>
        </p:spPr>
      </p:cxnSp>
      <p:grpSp>
        <p:nvGrpSpPr>
          <p:cNvPr id="6" name="Group 5">
            <a:extLst>
              <a:ext uri="{FF2B5EF4-FFF2-40B4-BE49-F238E27FC236}">
                <a16:creationId xmlns:a16="http://schemas.microsoft.com/office/drawing/2014/main" id="{672AA822-9527-8DF6-BD77-8186DA087BDE}"/>
              </a:ext>
            </a:extLst>
          </p:cNvPr>
          <p:cNvGrpSpPr/>
          <p:nvPr/>
        </p:nvGrpSpPr>
        <p:grpSpPr>
          <a:xfrm>
            <a:off x="3933825" y="5846147"/>
            <a:ext cx="3114064" cy="517933"/>
            <a:chOff x="3933825" y="6146401"/>
            <a:chExt cx="3114064" cy="517933"/>
          </a:xfrm>
        </p:grpSpPr>
        <p:sp>
          <p:nvSpPr>
            <p:cNvPr id="7" name="Rectangle : coins arrondis 73">
              <a:extLst>
                <a:ext uri="{FF2B5EF4-FFF2-40B4-BE49-F238E27FC236}">
                  <a16:creationId xmlns:a16="http://schemas.microsoft.com/office/drawing/2014/main" id="{36DDE612-4150-3B06-A930-9109212472AE}"/>
                </a:ext>
              </a:extLst>
            </p:cNvPr>
            <p:cNvSpPr/>
            <p:nvPr/>
          </p:nvSpPr>
          <p:spPr>
            <a:xfrm>
              <a:off x="3933825" y="6146401"/>
              <a:ext cx="3114064" cy="517933"/>
            </a:xfrm>
            <a:prstGeom prst="roundRect">
              <a:avLst>
                <a:gd name="adj" fmla="val 0"/>
              </a:avLst>
            </a:prstGeom>
            <a:solidFill>
              <a:schemeClr val="accent2"/>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sp>
          <p:nvSpPr>
            <p:cNvPr id="8" name="Freeform 309">
              <a:extLst>
                <a:ext uri="{FF2B5EF4-FFF2-40B4-BE49-F238E27FC236}">
                  <a16:creationId xmlns:a16="http://schemas.microsoft.com/office/drawing/2014/main" id="{707CE734-0883-24D9-2C67-90FAA07FFCC4}"/>
                </a:ext>
              </a:extLst>
            </p:cNvPr>
            <p:cNvSpPr>
              <a:spLocks noEditPoints="1"/>
            </p:cNvSpPr>
            <p:nvPr/>
          </p:nvSpPr>
          <p:spPr bwMode="auto">
            <a:xfrm>
              <a:off x="4231443" y="6188099"/>
              <a:ext cx="350944" cy="383200"/>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grpSp>
      <p:cxnSp>
        <p:nvCxnSpPr>
          <p:cNvPr id="9" name="Connector: Elbow 87">
            <a:extLst>
              <a:ext uri="{FF2B5EF4-FFF2-40B4-BE49-F238E27FC236}">
                <a16:creationId xmlns:a16="http://schemas.microsoft.com/office/drawing/2014/main" id="{975B72AB-DB4F-7682-A05C-42AADFCA5F46}"/>
              </a:ext>
            </a:extLst>
          </p:cNvPr>
          <p:cNvCxnSpPr>
            <a:cxnSpLocks/>
          </p:cNvCxnSpPr>
          <p:nvPr/>
        </p:nvCxnSpPr>
        <p:spPr>
          <a:xfrm>
            <a:off x="2114724" y="3341359"/>
            <a:ext cx="915701" cy="0"/>
          </a:xfrm>
          <a:prstGeom prst="straightConnector1">
            <a:avLst/>
          </a:prstGeom>
          <a:noFill/>
          <a:ln w="15875" cap="flat" cmpd="sng" algn="ctr">
            <a:solidFill>
              <a:schemeClr val="accent2"/>
            </a:solidFill>
            <a:prstDash val="solid"/>
            <a:miter lim="800000"/>
            <a:tailEnd type="triangle"/>
          </a:ln>
          <a:effectLst/>
        </p:spPr>
      </p:cxnSp>
      <p:cxnSp>
        <p:nvCxnSpPr>
          <p:cNvPr id="10" name="Connector: Elbow 87">
            <a:extLst>
              <a:ext uri="{FF2B5EF4-FFF2-40B4-BE49-F238E27FC236}">
                <a16:creationId xmlns:a16="http://schemas.microsoft.com/office/drawing/2014/main" id="{AEEB3512-7E6B-596A-7303-0A71C8C35470}"/>
              </a:ext>
            </a:extLst>
          </p:cNvPr>
          <p:cNvCxnSpPr>
            <a:cxnSpLocks/>
          </p:cNvCxnSpPr>
          <p:nvPr/>
        </p:nvCxnSpPr>
        <p:spPr>
          <a:xfrm>
            <a:off x="8603757" y="3418640"/>
            <a:ext cx="1387953" cy="0"/>
          </a:xfrm>
          <a:prstGeom prst="straightConnector1">
            <a:avLst/>
          </a:prstGeom>
          <a:noFill/>
          <a:ln w="15875" cap="flat" cmpd="sng" algn="ctr">
            <a:solidFill>
              <a:schemeClr val="accent2"/>
            </a:solidFill>
            <a:prstDash val="solid"/>
            <a:miter lim="800000"/>
            <a:tailEnd type="triangle"/>
          </a:ln>
          <a:effectLst/>
        </p:spPr>
      </p:cxnSp>
      <p:cxnSp>
        <p:nvCxnSpPr>
          <p:cNvPr id="11" name="Connector: Elbow 87">
            <a:extLst>
              <a:ext uri="{FF2B5EF4-FFF2-40B4-BE49-F238E27FC236}">
                <a16:creationId xmlns:a16="http://schemas.microsoft.com/office/drawing/2014/main" id="{1C061BE9-C133-F4F4-0820-6B7B347117F0}"/>
              </a:ext>
            </a:extLst>
          </p:cNvPr>
          <p:cNvCxnSpPr>
            <a:cxnSpLocks/>
            <a:endCxn id="22" idx="1"/>
          </p:cNvCxnSpPr>
          <p:nvPr/>
        </p:nvCxnSpPr>
        <p:spPr>
          <a:xfrm>
            <a:off x="3605144" y="3318847"/>
            <a:ext cx="3104917" cy="2856"/>
          </a:xfrm>
          <a:prstGeom prst="straightConnector1">
            <a:avLst/>
          </a:prstGeom>
          <a:noFill/>
          <a:ln w="15875" cap="flat" cmpd="sng" algn="ctr">
            <a:solidFill>
              <a:schemeClr val="accent2"/>
            </a:solidFill>
            <a:prstDash val="solid"/>
            <a:miter lim="800000"/>
            <a:tailEnd type="triangle"/>
          </a:ln>
          <a:effectLst/>
        </p:spPr>
      </p:cxnSp>
      <p:cxnSp>
        <p:nvCxnSpPr>
          <p:cNvPr id="12" name="Straight Arrow Connector 109">
            <a:extLst>
              <a:ext uri="{FF2B5EF4-FFF2-40B4-BE49-F238E27FC236}">
                <a16:creationId xmlns:a16="http://schemas.microsoft.com/office/drawing/2014/main" id="{88EA7449-A38D-433B-B774-BD964DF77107}"/>
              </a:ext>
            </a:extLst>
          </p:cNvPr>
          <p:cNvCxnSpPr>
            <a:cxnSpLocks/>
            <a:endCxn id="7" idx="3"/>
          </p:cNvCxnSpPr>
          <p:nvPr/>
        </p:nvCxnSpPr>
        <p:spPr>
          <a:xfrm rot="5400000">
            <a:off x="6581087" y="4411151"/>
            <a:ext cx="2160766" cy="1227161"/>
          </a:xfrm>
          <a:prstGeom prst="bentConnector2">
            <a:avLst/>
          </a:prstGeom>
          <a:noFill/>
          <a:ln w="15875" cap="flat" cmpd="sng" algn="ctr">
            <a:solidFill>
              <a:schemeClr val="accent2"/>
            </a:solidFill>
            <a:prstDash val="sysDash"/>
            <a:miter lim="800000"/>
            <a:tailEnd type="triangle"/>
          </a:ln>
          <a:effectLst/>
        </p:spPr>
      </p:cxnSp>
      <p:sp>
        <p:nvSpPr>
          <p:cNvPr id="13" name="Rectangle 12">
            <a:extLst>
              <a:ext uri="{FF2B5EF4-FFF2-40B4-BE49-F238E27FC236}">
                <a16:creationId xmlns:a16="http://schemas.microsoft.com/office/drawing/2014/main" id="{C435E680-C027-AC4F-F26B-E06A2E61CCC4}"/>
              </a:ext>
            </a:extLst>
          </p:cNvPr>
          <p:cNvSpPr/>
          <p:nvPr/>
        </p:nvSpPr>
        <p:spPr>
          <a:xfrm>
            <a:off x="2848642" y="2507174"/>
            <a:ext cx="1415271" cy="297454"/>
          </a:xfrm>
          <a:prstGeom prst="rect">
            <a:avLst/>
          </a:prstGeom>
          <a:solidFill>
            <a:schemeClr val="accent4"/>
          </a:solidFill>
        </p:spPr>
        <p:txBody>
          <a:bodyPr wrap="square">
            <a:spAutoFit/>
          </a:bodyPr>
          <a:lstStyle/>
          <a:p>
            <a:pPr algn="ctr" defTabSz="1219170">
              <a:defRPr/>
            </a:pPr>
            <a:r>
              <a:rPr lang="en-US" sz="1333" b="1" kern="0" dirty="0">
                <a:solidFill>
                  <a:prstClr val="white"/>
                </a:solidFill>
                <a:latin typeface="Calibri" panose="020F0502020204030204"/>
              </a:rPr>
              <a:t>Service provider</a:t>
            </a:r>
            <a:endParaRPr lang="fi-FI" sz="1333" kern="0" dirty="0">
              <a:solidFill>
                <a:prstClr val="white"/>
              </a:solidFill>
              <a:latin typeface="Calibri" panose="020F0502020204030204"/>
            </a:endParaRPr>
          </a:p>
        </p:txBody>
      </p:sp>
      <p:sp>
        <p:nvSpPr>
          <p:cNvPr id="14" name="TextBox 13">
            <a:extLst>
              <a:ext uri="{FF2B5EF4-FFF2-40B4-BE49-F238E27FC236}">
                <a16:creationId xmlns:a16="http://schemas.microsoft.com/office/drawing/2014/main" id="{47DFF4C1-4147-3695-9A1D-3BE554D5593E}"/>
              </a:ext>
            </a:extLst>
          </p:cNvPr>
          <p:cNvSpPr txBox="1"/>
          <p:nvPr/>
        </p:nvSpPr>
        <p:spPr>
          <a:xfrm>
            <a:off x="3605144" y="3042380"/>
            <a:ext cx="1966323" cy="276999"/>
          </a:xfrm>
          <a:prstGeom prst="rect">
            <a:avLst/>
          </a:prstGeom>
          <a:noFill/>
        </p:spPr>
        <p:txBody>
          <a:bodyPr wrap="square">
            <a:spAutoFit/>
          </a:bodyPr>
          <a:lstStyle/>
          <a:p>
            <a:r>
              <a:rPr lang="en-US" sz="1200" b="1" kern="0" dirty="0">
                <a:latin typeface="Calibri" panose="020F0502020204030204"/>
              </a:rPr>
              <a:t>E-Invoice (Global interop)</a:t>
            </a:r>
            <a:endParaRPr lang="fi-FI" sz="1200" dirty="0"/>
          </a:p>
        </p:txBody>
      </p:sp>
      <p:sp>
        <p:nvSpPr>
          <p:cNvPr id="15" name="TextBox 14">
            <a:extLst>
              <a:ext uri="{FF2B5EF4-FFF2-40B4-BE49-F238E27FC236}">
                <a16:creationId xmlns:a16="http://schemas.microsoft.com/office/drawing/2014/main" id="{514EACCD-60EE-EB96-7BB2-0AF7A24CAD85}"/>
              </a:ext>
            </a:extLst>
          </p:cNvPr>
          <p:cNvSpPr txBox="1"/>
          <p:nvPr/>
        </p:nvSpPr>
        <p:spPr>
          <a:xfrm>
            <a:off x="2187754" y="3070831"/>
            <a:ext cx="868076" cy="276999"/>
          </a:xfrm>
          <a:prstGeom prst="rect">
            <a:avLst/>
          </a:prstGeom>
          <a:noFill/>
        </p:spPr>
        <p:txBody>
          <a:bodyPr wrap="square">
            <a:spAutoFit/>
          </a:bodyPr>
          <a:lstStyle/>
          <a:p>
            <a:r>
              <a:rPr lang="en-US" sz="1200" b="1" kern="0" dirty="0">
                <a:latin typeface="Calibri" panose="020F0502020204030204"/>
              </a:rPr>
              <a:t>E-Invoice</a:t>
            </a:r>
            <a:endParaRPr lang="fi-FI" sz="1200" dirty="0"/>
          </a:p>
        </p:txBody>
      </p:sp>
      <p:sp>
        <p:nvSpPr>
          <p:cNvPr id="16" name="TextBox 15">
            <a:extLst>
              <a:ext uri="{FF2B5EF4-FFF2-40B4-BE49-F238E27FC236}">
                <a16:creationId xmlns:a16="http://schemas.microsoft.com/office/drawing/2014/main" id="{947F80AE-488E-58DC-8595-B9F353C918FB}"/>
              </a:ext>
            </a:extLst>
          </p:cNvPr>
          <p:cNvSpPr txBox="1"/>
          <p:nvPr/>
        </p:nvSpPr>
        <p:spPr>
          <a:xfrm>
            <a:off x="8991912" y="3092466"/>
            <a:ext cx="753649" cy="276999"/>
          </a:xfrm>
          <a:prstGeom prst="rect">
            <a:avLst/>
          </a:prstGeom>
          <a:noFill/>
        </p:spPr>
        <p:txBody>
          <a:bodyPr wrap="square">
            <a:spAutoFit/>
          </a:bodyPr>
          <a:lstStyle/>
          <a:p>
            <a:r>
              <a:rPr lang="en-US" sz="1200" b="1" kern="0" dirty="0">
                <a:latin typeface="Calibri" panose="020F0502020204030204"/>
              </a:rPr>
              <a:t>Invoice</a:t>
            </a:r>
            <a:endParaRPr lang="fi-FI" sz="1200" dirty="0"/>
          </a:p>
        </p:txBody>
      </p:sp>
      <p:sp>
        <p:nvSpPr>
          <p:cNvPr id="17" name="TextBox 16">
            <a:extLst>
              <a:ext uri="{FF2B5EF4-FFF2-40B4-BE49-F238E27FC236}">
                <a16:creationId xmlns:a16="http://schemas.microsoft.com/office/drawing/2014/main" id="{13A566C2-31BF-E609-7C8A-4AB448AE6CDC}"/>
              </a:ext>
            </a:extLst>
          </p:cNvPr>
          <p:cNvSpPr txBox="1"/>
          <p:nvPr/>
        </p:nvSpPr>
        <p:spPr>
          <a:xfrm>
            <a:off x="7359214" y="5610846"/>
            <a:ext cx="1056044" cy="276999"/>
          </a:xfrm>
          <a:prstGeom prst="rect">
            <a:avLst/>
          </a:prstGeom>
          <a:noFill/>
        </p:spPr>
        <p:txBody>
          <a:bodyPr wrap="square">
            <a:spAutoFit/>
          </a:bodyPr>
          <a:lstStyle/>
          <a:p>
            <a:r>
              <a:rPr lang="en-US" sz="1200" b="1" kern="0" dirty="0">
                <a:latin typeface="Calibri" panose="020F0502020204030204"/>
              </a:rPr>
              <a:t>E-Reports</a:t>
            </a:r>
            <a:endParaRPr lang="fi-FI" sz="1200" dirty="0"/>
          </a:p>
        </p:txBody>
      </p:sp>
      <p:sp>
        <p:nvSpPr>
          <p:cNvPr id="18" name="TextBox 17">
            <a:extLst>
              <a:ext uri="{FF2B5EF4-FFF2-40B4-BE49-F238E27FC236}">
                <a16:creationId xmlns:a16="http://schemas.microsoft.com/office/drawing/2014/main" id="{C58EA17E-BB17-A411-9269-30418D30614C}"/>
              </a:ext>
            </a:extLst>
          </p:cNvPr>
          <p:cNvSpPr txBox="1"/>
          <p:nvPr/>
        </p:nvSpPr>
        <p:spPr>
          <a:xfrm>
            <a:off x="638209" y="3003041"/>
            <a:ext cx="957435" cy="461665"/>
          </a:xfrm>
          <a:prstGeom prst="rect">
            <a:avLst/>
          </a:prstGeom>
          <a:noFill/>
        </p:spPr>
        <p:txBody>
          <a:bodyPr wrap="square">
            <a:spAutoFit/>
          </a:bodyPr>
          <a:lstStyle/>
          <a:p>
            <a:pPr algn="r"/>
            <a:r>
              <a:rPr lang="en-US" sz="1200" b="1" kern="0" dirty="0">
                <a:latin typeface="Calibri" panose="020F0502020204030204"/>
              </a:rPr>
              <a:t>Corporates </a:t>
            </a:r>
          </a:p>
          <a:p>
            <a:pPr algn="r"/>
            <a:r>
              <a:rPr lang="en-US" sz="1200" b="1" kern="0" dirty="0">
                <a:latin typeface="Calibri" panose="020F0502020204030204"/>
              </a:rPr>
              <a:t>and SMB’s</a:t>
            </a:r>
            <a:endParaRPr lang="fi-FI" sz="1200" dirty="0"/>
          </a:p>
        </p:txBody>
      </p:sp>
      <p:sp>
        <p:nvSpPr>
          <p:cNvPr id="19" name="TextBox 18">
            <a:extLst>
              <a:ext uri="{FF2B5EF4-FFF2-40B4-BE49-F238E27FC236}">
                <a16:creationId xmlns:a16="http://schemas.microsoft.com/office/drawing/2014/main" id="{A343D8F7-E9A1-F137-84A6-66C31EA97E83}"/>
              </a:ext>
            </a:extLst>
          </p:cNvPr>
          <p:cNvSpPr txBox="1"/>
          <p:nvPr/>
        </p:nvSpPr>
        <p:spPr>
          <a:xfrm>
            <a:off x="1117101" y="4454761"/>
            <a:ext cx="643200" cy="276999"/>
          </a:xfrm>
          <a:prstGeom prst="rect">
            <a:avLst/>
          </a:prstGeom>
          <a:noFill/>
        </p:spPr>
        <p:txBody>
          <a:bodyPr wrap="square">
            <a:spAutoFit/>
          </a:bodyPr>
          <a:lstStyle/>
          <a:p>
            <a:r>
              <a:rPr lang="en-US" sz="1200" b="1" kern="0" dirty="0">
                <a:latin typeface="Calibri" panose="020F0502020204030204"/>
              </a:rPr>
              <a:t>SME’s</a:t>
            </a:r>
            <a:endParaRPr lang="fi-FI" sz="1200" dirty="0"/>
          </a:p>
        </p:txBody>
      </p:sp>
      <p:sp>
        <p:nvSpPr>
          <p:cNvPr id="20" name="Rectangle 19">
            <a:extLst>
              <a:ext uri="{FF2B5EF4-FFF2-40B4-BE49-F238E27FC236}">
                <a16:creationId xmlns:a16="http://schemas.microsoft.com/office/drawing/2014/main" id="{AD213157-A487-3526-CCB2-7DE57A6711DA}"/>
              </a:ext>
            </a:extLst>
          </p:cNvPr>
          <p:cNvSpPr/>
          <p:nvPr/>
        </p:nvSpPr>
        <p:spPr>
          <a:xfrm>
            <a:off x="6516093" y="2458952"/>
            <a:ext cx="1425690" cy="543867"/>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Basware  Network</a:t>
            </a:r>
            <a:endParaRPr lang="fi-FI" sz="1467" kern="0" dirty="0">
              <a:solidFill>
                <a:prstClr val="white"/>
              </a:solidFill>
              <a:latin typeface="Calibri" panose="020F0502020204030204"/>
            </a:endParaRPr>
          </a:p>
        </p:txBody>
      </p:sp>
      <p:sp>
        <p:nvSpPr>
          <p:cNvPr id="21" name="Rectangle: Rounded Corners 20">
            <a:extLst>
              <a:ext uri="{FF2B5EF4-FFF2-40B4-BE49-F238E27FC236}">
                <a16:creationId xmlns:a16="http://schemas.microsoft.com/office/drawing/2014/main" id="{6C8FEA1B-9A0E-F85D-9D22-69CFF5937615}"/>
              </a:ext>
            </a:extLst>
          </p:cNvPr>
          <p:cNvSpPr/>
          <p:nvPr/>
        </p:nvSpPr>
        <p:spPr>
          <a:xfrm>
            <a:off x="6426373" y="2005561"/>
            <a:ext cx="4335486" cy="3067484"/>
          </a:xfrm>
          <a:prstGeom prst="roundRect">
            <a:avLst>
              <a:gd name="adj" fmla="val 4224"/>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22" name="Rectangle: Rounded Corners 21">
            <a:extLst>
              <a:ext uri="{FF2B5EF4-FFF2-40B4-BE49-F238E27FC236}">
                <a16:creationId xmlns:a16="http://schemas.microsoft.com/office/drawing/2014/main" id="{1DA6E299-059B-FF58-321D-8B2459469347}"/>
              </a:ext>
            </a:extLst>
          </p:cNvPr>
          <p:cNvSpPr/>
          <p:nvPr/>
        </p:nvSpPr>
        <p:spPr>
          <a:xfrm>
            <a:off x="6710061" y="3131625"/>
            <a:ext cx="1016043" cy="38015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E-Invoice</a:t>
            </a:r>
          </a:p>
        </p:txBody>
      </p:sp>
      <p:sp>
        <p:nvSpPr>
          <p:cNvPr id="23" name="Rectangle: Rounded Corners 22">
            <a:extLst>
              <a:ext uri="{FF2B5EF4-FFF2-40B4-BE49-F238E27FC236}">
                <a16:creationId xmlns:a16="http://schemas.microsoft.com/office/drawing/2014/main" id="{BF6C9C2D-3296-8B81-88A7-F1899282471A}"/>
              </a:ext>
            </a:extLst>
          </p:cNvPr>
          <p:cNvSpPr/>
          <p:nvPr/>
        </p:nvSpPr>
        <p:spPr>
          <a:xfrm>
            <a:off x="6704633" y="3558717"/>
            <a:ext cx="1016043" cy="38015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933" dirty="0"/>
              <a:t>SmartPDF</a:t>
            </a:r>
          </a:p>
          <a:p>
            <a:pPr algn="ctr"/>
            <a:r>
              <a:rPr lang="fi-FI" sz="933" dirty="0"/>
              <a:t>PDF eInvoice</a:t>
            </a:r>
          </a:p>
        </p:txBody>
      </p:sp>
      <p:sp>
        <p:nvSpPr>
          <p:cNvPr id="24" name="Rectangle: Rounded Corners 23">
            <a:extLst>
              <a:ext uri="{FF2B5EF4-FFF2-40B4-BE49-F238E27FC236}">
                <a16:creationId xmlns:a16="http://schemas.microsoft.com/office/drawing/2014/main" id="{DDC53412-81E5-5840-9BDB-6AFE80276493}"/>
              </a:ext>
            </a:extLst>
          </p:cNvPr>
          <p:cNvSpPr/>
          <p:nvPr/>
        </p:nvSpPr>
        <p:spPr>
          <a:xfrm>
            <a:off x="6704633" y="3977673"/>
            <a:ext cx="1016043" cy="38015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S&amp;C</a:t>
            </a:r>
          </a:p>
        </p:txBody>
      </p:sp>
      <p:cxnSp>
        <p:nvCxnSpPr>
          <p:cNvPr id="25" name="Connector: Elbow 87">
            <a:extLst>
              <a:ext uri="{FF2B5EF4-FFF2-40B4-BE49-F238E27FC236}">
                <a16:creationId xmlns:a16="http://schemas.microsoft.com/office/drawing/2014/main" id="{042B8D30-F065-6FDB-F80E-C8D00F369BDA}"/>
              </a:ext>
            </a:extLst>
          </p:cNvPr>
          <p:cNvCxnSpPr>
            <a:cxnSpLocks/>
            <a:endCxn id="23" idx="1"/>
          </p:cNvCxnSpPr>
          <p:nvPr/>
        </p:nvCxnSpPr>
        <p:spPr>
          <a:xfrm flipV="1">
            <a:off x="2200291" y="3748795"/>
            <a:ext cx="4504342" cy="1116616"/>
          </a:xfrm>
          <a:prstGeom prst="bentConnector3">
            <a:avLst>
              <a:gd name="adj1" fmla="val 63813"/>
            </a:avLst>
          </a:prstGeom>
          <a:noFill/>
          <a:ln w="15875" cap="flat" cmpd="sng" algn="ctr">
            <a:solidFill>
              <a:schemeClr val="accent2"/>
            </a:solidFill>
            <a:prstDash val="solid"/>
            <a:miter lim="800000"/>
            <a:tailEnd type="triangle"/>
          </a:ln>
          <a:effectLst/>
        </p:spPr>
      </p:cxnSp>
      <p:cxnSp>
        <p:nvCxnSpPr>
          <p:cNvPr id="26" name="Connector: Elbow 87">
            <a:extLst>
              <a:ext uri="{FF2B5EF4-FFF2-40B4-BE49-F238E27FC236}">
                <a16:creationId xmlns:a16="http://schemas.microsoft.com/office/drawing/2014/main" id="{B74D45F2-6697-8F3B-0AF0-747D15300219}"/>
              </a:ext>
            </a:extLst>
          </p:cNvPr>
          <p:cNvCxnSpPr>
            <a:cxnSpLocks/>
            <a:endCxn id="24" idx="1"/>
          </p:cNvCxnSpPr>
          <p:nvPr/>
        </p:nvCxnSpPr>
        <p:spPr>
          <a:xfrm flipV="1">
            <a:off x="2187753" y="4167751"/>
            <a:ext cx="4516880" cy="880616"/>
          </a:xfrm>
          <a:prstGeom prst="bentConnector3">
            <a:avLst>
              <a:gd name="adj1" fmla="val 76714"/>
            </a:avLst>
          </a:prstGeom>
          <a:noFill/>
          <a:ln w="15875" cap="flat" cmpd="sng" algn="ctr">
            <a:solidFill>
              <a:schemeClr val="accent2"/>
            </a:solidFill>
            <a:prstDash val="dash"/>
            <a:miter lim="800000"/>
            <a:tailEnd type="triangle"/>
          </a:ln>
          <a:effectLst/>
        </p:spPr>
      </p:cxnSp>
      <p:sp>
        <p:nvSpPr>
          <p:cNvPr id="27" name="TextBox 26">
            <a:extLst>
              <a:ext uri="{FF2B5EF4-FFF2-40B4-BE49-F238E27FC236}">
                <a16:creationId xmlns:a16="http://schemas.microsoft.com/office/drawing/2014/main" id="{14D2C105-6AD5-CAAD-52A1-5BCDD643A595}"/>
              </a:ext>
            </a:extLst>
          </p:cNvPr>
          <p:cNvSpPr txBox="1"/>
          <p:nvPr/>
        </p:nvSpPr>
        <p:spPr>
          <a:xfrm>
            <a:off x="2450880" y="4569976"/>
            <a:ext cx="1966323" cy="276999"/>
          </a:xfrm>
          <a:prstGeom prst="rect">
            <a:avLst/>
          </a:prstGeom>
          <a:noFill/>
        </p:spPr>
        <p:txBody>
          <a:bodyPr wrap="square">
            <a:spAutoFit/>
          </a:bodyPr>
          <a:lstStyle/>
          <a:p>
            <a:r>
              <a:rPr lang="en-US" sz="1200" b="1" kern="0" dirty="0">
                <a:latin typeface="Calibri" panose="020F0502020204030204"/>
              </a:rPr>
              <a:t>PDF’s via email</a:t>
            </a:r>
            <a:endParaRPr lang="fi-FI" sz="1200" dirty="0"/>
          </a:p>
        </p:txBody>
      </p:sp>
      <p:sp>
        <p:nvSpPr>
          <p:cNvPr id="28" name="TextBox 27">
            <a:extLst>
              <a:ext uri="{FF2B5EF4-FFF2-40B4-BE49-F238E27FC236}">
                <a16:creationId xmlns:a16="http://schemas.microsoft.com/office/drawing/2014/main" id="{F3552DB0-C283-3248-A6BE-C81EA455BD8F}"/>
              </a:ext>
            </a:extLst>
          </p:cNvPr>
          <p:cNvSpPr txBox="1"/>
          <p:nvPr/>
        </p:nvSpPr>
        <p:spPr>
          <a:xfrm>
            <a:off x="2481528" y="5043091"/>
            <a:ext cx="1966323" cy="276999"/>
          </a:xfrm>
          <a:prstGeom prst="rect">
            <a:avLst/>
          </a:prstGeom>
          <a:noFill/>
        </p:spPr>
        <p:txBody>
          <a:bodyPr wrap="square">
            <a:spAutoFit/>
          </a:bodyPr>
          <a:lstStyle/>
          <a:p>
            <a:r>
              <a:rPr lang="en-US" sz="1200" b="1" kern="0" dirty="0">
                <a:latin typeface="Calibri" panose="020F0502020204030204"/>
              </a:rPr>
              <a:t>Paper invoices</a:t>
            </a:r>
            <a:endParaRPr lang="fi-FI" sz="1200" dirty="0"/>
          </a:p>
        </p:txBody>
      </p:sp>
      <p:cxnSp>
        <p:nvCxnSpPr>
          <p:cNvPr id="29" name="Connector: Elbow 87">
            <a:extLst>
              <a:ext uri="{FF2B5EF4-FFF2-40B4-BE49-F238E27FC236}">
                <a16:creationId xmlns:a16="http://schemas.microsoft.com/office/drawing/2014/main" id="{3A0DDAF0-F5BC-A924-3958-657B79299C96}"/>
              </a:ext>
            </a:extLst>
          </p:cNvPr>
          <p:cNvCxnSpPr>
            <a:cxnSpLocks/>
            <a:stCxn id="22" idx="3"/>
          </p:cNvCxnSpPr>
          <p:nvPr/>
        </p:nvCxnSpPr>
        <p:spPr>
          <a:xfrm>
            <a:off x="7726104" y="3321703"/>
            <a:ext cx="268523" cy="385632"/>
          </a:xfrm>
          <a:prstGeom prst="bentConnector2">
            <a:avLst/>
          </a:prstGeom>
          <a:noFill/>
          <a:ln w="15875" cap="flat" cmpd="sng" algn="ctr">
            <a:solidFill>
              <a:schemeClr val="accent2"/>
            </a:solidFill>
            <a:prstDash val="solid"/>
            <a:miter lim="800000"/>
            <a:tailEnd type="triangle"/>
          </a:ln>
          <a:effectLst/>
        </p:spPr>
      </p:cxnSp>
      <p:cxnSp>
        <p:nvCxnSpPr>
          <p:cNvPr id="30" name="Connector: Elbow 87">
            <a:extLst>
              <a:ext uri="{FF2B5EF4-FFF2-40B4-BE49-F238E27FC236}">
                <a16:creationId xmlns:a16="http://schemas.microsoft.com/office/drawing/2014/main" id="{3643CBB1-7842-5DC5-65ED-92B3781E9949}"/>
              </a:ext>
            </a:extLst>
          </p:cNvPr>
          <p:cNvCxnSpPr>
            <a:cxnSpLocks/>
            <a:stCxn id="23" idx="3"/>
          </p:cNvCxnSpPr>
          <p:nvPr/>
        </p:nvCxnSpPr>
        <p:spPr>
          <a:xfrm flipV="1">
            <a:off x="7720676" y="3707334"/>
            <a:ext cx="273952" cy="41461"/>
          </a:xfrm>
          <a:prstGeom prst="bentConnector3">
            <a:avLst>
              <a:gd name="adj1" fmla="val 50000"/>
            </a:avLst>
          </a:prstGeom>
          <a:noFill/>
          <a:ln w="15875" cap="flat" cmpd="sng" algn="ctr">
            <a:solidFill>
              <a:schemeClr val="accent2"/>
            </a:solidFill>
            <a:prstDash val="solid"/>
            <a:miter lim="800000"/>
            <a:tailEnd type="triangle"/>
          </a:ln>
          <a:effectLst/>
        </p:spPr>
      </p:cxnSp>
      <p:cxnSp>
        <p:nvCxnSpPr>
          <p:cNvPr id="31" name="Connector: Elbow 87">
            <a:extLst>
              <a:ext uri="{FF2B5EF4-FFF2-40B4-BE49-F238E27FC236}">
                <a16:creationId xmlns:a16="http://schemas.microsoft.com/office/drawing/2014/main" id="{35E9466A-A1CC-ECB6-E0D5-D9A63AF102C5}"/>
              </a:ext>
            </a:extLst>
          </p:cNvPr>
          <p:cNvCxnSpPr>
            <a:cxnSpLocks/>
            <a:stCxn id="24" idx="3"/>
          </p:cNvCxnSpPr>
          <p:nvPr/>
        </p:nvCxnSpPr>
        <p:spPr>
          <a:xfrm flipV="1">
            <a:off x="7720676" y="3707335"/>
            <a:ext cx="273952" cy="460416"/>
          </a:xfrm>
          <a:prstGeom prst="bentConnector2">
            <a:avLst/>
          </a:prstGeom>
          <a:noFill/>
          <a:ln w="15875" cap="flat" cmpd="sng" algn="ctr">
            <a:solidFill>
              <a:schemeClr val="accent2"/>
            </a:solidFill>
            <a:prstDash val="solid"/>
            <a:miter lim="800000"/>
            <a:tailEnd type="triangle"/>
          </a:ln>
          <a:effectLst/>
        </p:spPr>
      </p:cxnSp>
      <p:cxnSp>
        <p:nvCxnSpPr>
          <p:cNvPr id="32" name="Connector: Elbow 87">
            <a:extLst>
              <a:ext uri="{FF2B5EF4-FFF2-40B4-BE49-F238E27FC236}">
                <a16:creationId xmlns:a16="http://schemas.microsoft.com/office/drawing/2014/main" id="{E995833A-7130-8CC2-A307-868C7FE63B9F}"/>
              </a:ext>
            </a:extLst>
          </p:cNvPr>
          <p:cNvCxnSpPr>
            <a:cxnSpLocks/>
          </p:cNvCxnSpPr>
          <p:nvPr/>
        </p:nvCxnSpPr>
        <p:spPr>
          <a:xfrm flipV="1">
            <a:off x="2208892" y="3462528"/>
            <a:ext cx="4519927" cy="382251"/>
          </a:xfrm>
          <a:prstGeom prst="bentConnector3">
            <a:avLst>
              <a:gd name="adj1" fmla="val 50000"/>
            </a:avLst>
          </a:prstGeom>
          <a:noFill/>
          <a:ln w="15875" cap="flat" cmpd="sng" algn="ctr">
            <a:solidFill>
              <a:schemeClr val="accent2"/>
            </a:solidFill>
            <a:prstDash val="solid"/>
            <a:miter lim="800000"/>
            <a:tailEnd type="triangle"/>
          </a:ln>
          <a:effectLst/>
        </p:spPr>
      </p:cxnSp>
      <p:sp>
        <p:nvSpPr>
          <p:cNvPr id="33" name="TextBox 32">
            <a:extLst>
              <a:ext uri="{FF2B5EF4-FFF2-40B4-BE49-F238E27FC236}">
                <a16:creationId xmlns:a16="http://schemas.microsoft.com/office/drawing/2014/main" id="{659F420C-DC13-BFBF-EA0C-8009FFF7641B}"/>
              </a:ext>
            </a:extLst>
          </p:cNvPr>
          <p:cNvSpPr txBox="1"/>
          <p:nvPr/>
        </p:nvSpPr>
        <p:spPr>
          <a:xfrm>
            <a:off x="2373028" y="3559832"/>
            <a:ext cx="1966323" cy="276999"/>
          </a:xfrm>
          <a:prstGeom prst="rect">
            <a:avLst/>
          </a:prstGeom>
          <a:noFill/>
        </p:spPr>
        <p:txBody>
          <a:bodyPr wrap="square">
            <a:spAutoFit/>
          </a:bodyPr>
          <a:lstStyle/>
          <a:p>
            <a:r>
              <a:rPr lang="en-US" sz="1200" b="1" kern="0" dirty="0">
                <a:latin typeface="Calibri" panose="020F0502020204030204"/>
              </a:rPr>
              <a:t>Basware E-Invoice Sending</a:t>
            </a:r>
            <a:endParaRPr lang="fi-FI" sz="1200" dirty="0"/>
          </a:p>
        </p:txBody>
      </p:sp>
      <p:cxnSp>
        <p:nvCxnSpPr>
          <p:cNvPr id="34" name="Straight Arrow Connector 97">
            <a:extLst>
              <a:ext uri="{FF2B5EF4-FFF2-40B4-BE49-F238E27FC236}">
                <a16:creationId xmlns:a16="http://schemas.microsoft.com/office/drawing/2014/main" id="{02DA5DBA-FAE5-5EE8-5971-4D1DBA768388}"/>
              </a:ext>
            </a:extLst>
          </p:cNvPr>
          <p:cNvCxnSpPr>
            <a:cxnSpLocks/>
          </p:cNvCxnSpPr>
          <p:nvPr/>
        </p:nvCxnSpPr>
        <p:spPr>
          <a:xfrm rot="10800000" flipV="1">
            <a:off x="8545497" y="4182576"/>
            <a:ext cx="2559619" cy="1"/>
          </a:xfrm>
          <a:prstGeom prst="bentConnector3">
            <a:avLst>
              <a:gd name="adj1" fmla="val 50000"/>
            </a:avLst>
          </a:prstGeom>
          <a:noFill/>
          <a:ln w="15875" cap="flat" cmpd="sng" algn="ctr">
            <a:solidFill>
              <a:schemeClr val="accent2"/>
            </a:solidFill>
            <a:prstDash val="sysDash"/>
            <a:miter lim="800000"/>
            <a:tailEnd type="triangle"/>
          </a:ln>
          <a:effectLst/>
        </p:spPr>
      </p:cxnSp>
      <p:sp>
        <p:nvSpPr>
          <p:cNvPr id="35" name="TextBox 34">
            <a:extLst>
              <a:ext uri="{FF2B5EF4-FFF2-40B4-BE49-F238E27FC236}">
                <a16:creationId xmlns:a16="http://schemas.microsoft.com/office/drawing/2014/main" id="{FBDFEBFA-E8D1-6647-1142-282396AE0CE0}"/>
              </a:ext>
            </a:extLst>
          </p:cNvPr>
          <p:cNvSpPr txBox="1"/>
          <p:nvPr/>
        </p:nvSpPr>
        <p:spPr>
          <a:xfrm>
            <a:off x="9226215" y="4160779"/>
            <a:ext cx="1027838" cy="276999"/>
          </a:xfrm>
          <a:prstGeom prst="rect">
            <a:avLst/>
          </a:prstGeom>
          <a:noFill/>
        </p:spPr>
        <p:txBody>
          <a:bodyPr wrap="square">
            <a:spAutoFit/>
          </a:bodyPr>
          <a:lstStyle/>
          <a:p>
            <a:r>
              <a:rPr lang="en-US" sz="1200" b="1" kern="0" dirty="0">
                <a:latin typeface="Calibri" panose="020F0502020204030204"/>
              </a:rPr>
              <a:t>E-Reporting</a:t>
            </a:r>
            <a:endParaRPr lang="fi-FI" sz="1200" dirty="0"/>
          </a:p>
        </p:txBody>
      </p:sp>
      <p:pic>
        <p:nvPicPr>
          <p:cNvPr id="37" name="Picture 36" descr="A picture containing text, clipart, light&#10;&#10;Description automatically generated">
            <a:extLst>
              <a:ext uri="{FF2B5EF4-FFF2-40B4-BE49-F238E27FC236}">
                <a16:creationId xmlns:a16="http://schemas.microsoft.com/office/drawing/2014/main" id="{451DD3AC-56A4-4D98-0238-4F8A1D987C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367" y="1741156"/>
            <a:ext cx="1753270" cy="497180"/>
          </a:xfrm>
          <a:prstGeom prst="rect">
            <a:avLst/>
          </a:prstGeom>
        </p:spPr>
      </p:pic>
      <p:pic>
        <p:nvPicPr>
          <p:cNvPr id="39" name="Graphic 38">
            <a:extLst>
              <a:ext uri="{FF2B5EF4-FFF2-40B4-BE49-F238E27FC236}">
                <a16:creationId xmlns:a16="http://schemas.microsoft.com/office/drawing/2014/main" id="{E77A5CF3-EEEB-9F27-E3A8-6E5FC7B9F4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80424" y="2977188"/>
            <a:ext cx="576184" cy="576184"/>
          </a:xfrm>
          <a:prstGeom prst="rect">
            <a:avLst/>
          </a:prstGeom>
        </p:spPr>
      </p:pic>
      <p:pic>
        <p:nvPicPr>
          <p:cNvPr id="43" name="Graphic 42">
            <a:extLst>
              <a:ext uri="{FF2B5EF4-FFF2-40B4-BE49-F238E27FC236}">
                <a16:creationId xmlns:a16="http://schemas.microsoft.com/office/drawing/2014/main" id="{5072FEFD-3D27-1A32-78A0-39CB3D32F0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32708" y="4348032"/>
            <a:ext cx="576184" cy="576184"/>
          </a:xfrm>
          <a:prstGeom prst="rect">
            <a:avLst/>
          </a:prstGeom>
        </p:spPr>
      </p:pic>
      <p:grpSp>
        <p:nvGrpSpPr>
          <p:cNvPr id="46" name="Group 45">
            <a:extLst>
              <a:ext uri="{FF2B5EF4-FFF2-40B4-BE49-F238E27FC236}">
                <a16:creationId xmlns:a16="http://schemas.microsoft.com/office/drawing/2014/main" id="{C7AAB13B-3AD2-2F94-0E73-05CDE835010E}"/>
              </a:ext>
            </a:extLst>
          </p:cNvPr>
          <p:cNvGrpSpPr/>
          <p:nvPr/>
        </p:nvGrpSpPr>
        <p:grpSpPr>
          <a:xfrm>
            <a:off x="10003429" y="3108660"/>
            <a:ext cx="496430" cy="796794"/>
            <a:chOff x="9976766" y="3481133"/>
            <a:chExt cx="496430" cy="796794"/>
          </a:xfrm>
        </p:grpSpPr>
        <p:pic>
          <p:nvPicPr>
            <p:cNvPr id="47" name="Graphic 46">
              <a:extLst>
                <a:ext uri="{FF2B5EF4-FFF2-40B4-BE49-F238E27FC236}">
                  <a16:creationId xmlns:a16="http://schemas.microsoft.com/office/drawing/2014/main" id="{691E025C-61E3-0922-71CB-2F792044C5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24556" y="3481133"/>
              <a:ext cx="444672" cy="444672"/>
            </a:xfrm>
            <a:prstGeom prst="rect">
              <a:avLst/>
            </a:prstGeom>
          </p:spPr>
        </p:pic>
        <p:pic>
          <p:nvPicPr>
            <p:cNvPr id="48" name="Graphic 47">
              <a:extLst>
                <a:ext uri="{FF2B5EF4-FFF2-40B4-BE49-F238E27FC236}">
                  <a16:creationId xmlns:a16="http://schemas.microsoft.com/office/drawing/2014/main" id="{0AF2441D-A703-C6E7-A5B3-A62D1261E3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6766" y="3781497"/>
              <a:ext cx="496430" cy="496430"/>
            </a:xfrm>
            <a:prstGeom prst="rect">
              <a:avLst/>
            </a:prstGeom>
          </p:spPr>
        </p:pic>
      </p:grpSp>
      <p:sp>
        <p:nvSpPr>
          <p:cNvPr id="50" name="Rectangle 49">
            <a:extLst>
              <a:ext uri="{FF2B5EF4-FFF2-40B4-BE49-F238E27FC236}">
                <a16:creationId xmlns:a16="http://schemas.microsoft.com/office/drawing/2014/main" id="{A2DDAF80-DAEF-BA65-2F17-DEA3A81B3942}"/>
              </a:ext>
            </a:extLst>
          </p:cNvPr>
          <p:cNvSpPr/>
          <p:nvPr/>
        </p:nvSpPr>
        <p:spPr>
          <a:xfrm>
            <a:off x="11442077" y="4140229"/>
            <a:ext cx="553908" cy="318100"/>
          </a:xfrm>
          <a:prstGeom prst="rect">
            <a:avLst/>
          </a:prstGeom>
          <a:solidFill>
            <a:schemeClr val="bg1">
              <a:lumMod val="50000"/>
            </a:schemeClr>
          </a:solidFill>
        </p:spPr>
        <p:txBody>
          <a:bodyPr wrap="square">
            <a:spAutoFit/>
          </a:bodyPr>
          <a:lstStyle/>
          <a:p>
            <a:pPr algn="ctr" defTabSz="1219170">
              <a:defRPr/>
            </a:pPr>
            <a:r>
              <a:rPr lang="en-US" sz="1467" b="1" kern="0" dirty="0">
                <a:solidFill>
                  <a:prstClr val="white"/>
                </a:solidFill>
                <a:latin typeface="Calibri" panose="020F0502020204030204"/>
              </a:rPr>
              <a:t>AP</a:t>
            </a:r>
            <a:endParaRPr lang="fi-FI" sz="1467" kern="0" dirty="0">
              <a:solidFill>
                <a:prstClr val="white"/>
              </a:solidFill>
              <a:latin typeface="Calibri" panose="020F0502020204030204"/>
            </a:endParaRPr>
          </a:p>
        </p:txBody>
      </p:sp>
      <p:sp>
        <p:nvSpPr>
          <p:cNvPr id="59" name="Rectangle 58">
            <a:extLst>
              <a:ext uri="{FF2B5EF4-FFF2-40B4-BE49-F238E27FC236}">
                <a16:creationId xmlns:a16="http://schemas.microsoft.com/office/drawing/2014/main" id="{28C61565-7F76-F597-F724-D5671E46BD66}"/>
              </a:ext>
            </a:extLst>
          </p:cNvPr>
          <p:cNvSpPr/>
          <p:nvPr/>
        </p:nvSpPr>
        <p:spPr>
          <a:xfrm>
            <a:off x="11427161" y="3511781"/>
            <a:ext cx="568617" cy="318100"/>
          </a:xfrm>
          <a:prstGeom prst="rect">
            <a:avLst/>
          </a:prstGeom>
          <a:solidFill>
            <a:schemeClr val="bg1">
              <a:lumMod val="50000"/>
            </a:schemeClr>
          </a:solidFill>
        </p:spPr>
        <p:txBody>
          <a:bodyPr wrap="square">
            <a:spAutoFit/>
          </a:bodyPr>
          <a:lstStyle/>
          <a:p>
            <a:pPr algn="ctr" defTabSz="1219170">
              <a:defRPr/>
            </a:pPr>
            <a:r>
              <a:rPr lang="en-US" sz="1467" b="1" kern="0" dirty="0">
                <a:solidFill>
                  <a:prstClr val="white"/>
                </a:solidFill>
                <a:latin typeface="Calibri" panose="020F0502020204030204"/>
              </a:rPr>
              <a:t>ERP</a:t>
            </a:r>
            <a:endParaRPr lang="fi-FI" sz="1467" kern="0" dirty="0">
              <a:solidFill>
                <a:prstClr val="white"/>
              </a:solidFill>
              <a:latin typeface="Calibri" panose="020F0502020204030204"/>
            </a:endParaRPr>
          </a:p>
        </p:txBody>
      </p:sp>
      <p:cxnSp>
        <p:nvCxnSpPr>
          <p:cNvPr id="68" name="Connector: Elbow 87">
            <a:extLst>
              <a:ext uri="{FF2B5EF4-FFF2-40B4-BE49-F238E27FC236}">
                <a16:creationId xmlns:a16="http://schemas.microsoft.com/office/drawing/2014/main" id="{91AC409C-BA21-D1E1-B3C5-1232DB33C37E}"/>
              </a:ext>
            </a:extLst>
          </p:cNvPr>
          <p:cNvCxnSpPr>
            <a:cxnSpLocks/>
          </p:cNvCxnSpPr>
          <p:nvPr/>
        </p:nvCxnSpPr>
        <p:spPr>
          <a:xfrm>
            <a:off x="8647291" y="4014757"/>
            <a:ext cx="2476429" cy="0"/>
          </a:xfrm>
          <a:prstGeom prst="straightConnector1">
            <a:avLst/>
          </a:prstGeom>
          <a:noFill/>
          <a:ln w="15875" cap="flat" cmpd="sng" algn="ctr">
            <a:solidFill>
              <a:schemeClr val="accent2"/>
            </a:solidFill>
            <a:prstDash val="solid"/>
            <a:miter lim="800000"/>
            <a:tailEnd type="triangle"/>
          </a:ln>
          <a:effectLst/>
        </p:spPr>
      </p:cxnSp>
      <p:sp>
        <p:nvSpPr>
          <p:cNvPr id="69" name="TextBox 68">
            <a:extLst>
              <a:ext uri="{FF2B5EF4-FFF2-40B4-BE49-F238E27FC236}">
                <a16:creationId xmlns:a16="http://schemas.microsoft.com/office/drawing/2014/main" id="{6764B2FB-1227-9B69-1B35-E5BD67FFD9C5}"/>
              </a:ext>
            </a:extLst>
          </p:cNvPr>
          <p:cNvSpPr txBox="1"/>
          <p:nvPr/>
        </p:nvSpPr>
        <p:spPr>
          <a:xfrm>
            <a:off x="9317005" y="3766954"/>
            <a:ext cx="753649" cy="276999"/>
          </a:xfrm>
          <a:prstGeom prst="rect">
            <a:avLst/>
          </a:prstGeom>
          <a:noFill/>
        </p:spPr>
        <p:txBody>
          <a:bodyPr wrap="square">
            <a:spAutoFit/>
          </a:bodyPr>
          <a:lstStyle/>
          <a:p>
            <a:r>
              <a:rPr lang="en-US" sz="1200" b="1" kern="0" dirty="0">
                <a:latin typeface="Calibri" panose="020F0502020204030204"/>
              </a:rPr>
              <a:t>Invoice</a:t>
            </a:r>
            <a:endParaRPr lang="fi-FI" sz="1200" dirty="0"/>
          </a:p>
        </p:txBody>
      </p:sp>
      <p:sp>
        <p:nvSpPr>
          <p:cNvPr id="72" name="TextBox 71">
            <a:extLst>
              <a:ext uri="{FF2B5EF4-FFF2-40B4-BE49-F238E27FC236}">
                <a16:creationId xmlns:a16="http://schemas.microsoft.com/office/drawing/2014/main" id="{398E386A-1CA3-199D-D93A-0A499D4D3E4E}"/>
              </a:ext>
            </a:extLst>
          </p:cNvPr>
          <p:cNvSpPr txBox="1"/>
          <p:nvPr/>
        </p:nvSpPr>
        <p:spPr>
          <a:xfrm>
            <a:off x="8906503" y="3400577"/>
            <a:ext cx="1027838" cy="276999"/>
          </a:xfrm>
          <a:prstGeom prst="rect">
            <a:avLst/>
          </a:prstGeom>
          <a:noFill/>
        </p:spPr>
        <p:txBody>
          <a:bodyPr wrap="square">
            <a:spAutoFit/>
          </a:bodyPr>
          <a:lstStyle/>
          <a:p>
            <a:r>
              <a:rPr lang="en-US" sz="1200" b="1" kern="0" dirty="0">
                <a:latin typeface="Calibri" panose="020F0502020204030204"/>
              </a:rPr>
              <a:t>E-Reporting</a:t>
            </a:r>
            <a:endParaRPr lang="fi-FI" sz="1200" dirty="0"/>
          </a:p>
        </p:txBody>
      </p:sp>
      <p:sp>
        <p:nvSpPr>
          <p:cNvPr id="73" name="Left Brace 72">
            <a:extLst>
              <a:ext uri="{FF2B5EF4-FFF2-40B4-BE49-F238E27FC236}">
                <a16:creationId xmlns:a16="http://schemas.microsoft.com/office/drawing/2014/main" id="{890B3C22-1784-EFBE-1151-6F228DBFA586}"/>
              </a:ext>
            </a:extLst>
          </p:cNvPr>
          <p:cNvSpPr/>
          <p:nvPr/>
        </p:nvSpPr>
        <p:spPr>
          <a:xfrm>
            <a:off x="11165161" y="3618632"/>
            <a:ext cx="171623" cy="739169"/>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cxnSp>
        <p:nvCxnSpPr>
          <p:cNvPr id="75" name="Connector: Elbow 87">
            <a:extLst>
              <a:ext uri="{FF2B5EF4-FFF2-40B4-BE49-F238E27FC236}">
                <a16:creationId xmlns:a16="http://schemas.microsoft.com/office/drawing/2014/main" id="{57CEF5CE-4F70-6855-E3F5-81D347D78EEE}"/>
              </a:ext>
            </a:extLst>
          </p:cNvPr>
          <p:cNvCxnSpPr>
            <a:cxnSpLocks/>
          </p:cNvCxnSpPr>
          <p:nvPr/>
        </p:nvCxnSpPr>
        <p:spPr>
          <a:xfrm>
            <a:off x="11704311" y="3059535"/>
            <a:ext cx="0" cy="366732"/>
          </a:xfrm>
          <a:prstGeom prst="straightConnector1">
            <a:avLst/>
          </a:prstGeom>
          <a:noFill/>
          <a:ln w="15875" cap="flat" cmpd="sng" algn="ctr">
            <a:solidFill>
              <a:schemeClr val="accent2"/>
            </a:solidFill>
            <a:prstDash val="solid"/>
            <a:miter lim="800000"/>
            <a:tailEnd type="triangle"/>
          </a:ln>
          <a:effectLst/>
        </p:spPr>
      </p:cxnSp>
      <p:pic>
        <p:nvPicPr>
          <p:cNvPr id="49" name="Picture 48" descr="A purple logo with a person's face on it&#10;&#10;Description automatically generated with low confidence">
            <a:extLst>
              <a:ext uri="{FF2B5EF4-FFF2-40B4-BE49-F238E27FC236}">
                <a16:creationId xmlns:a16="http://schemas.microsoft.com/office/drawing/2014/main" id="{12CCDDE4-A40F-75DB-6779-E9E302C23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9183" y="2331638"/>
            <a:ext cx="727632" cy="727632"/>
          </a:xfrm>
          <a:prstGeom prst="rect">
            <a:avLst/>
          </a:prstGeom>
        </p:spPr>
      </p:pic>
      <p:pic>
        <p:nvPicPr>
          <p:cNvPr id="51" name="Picture 50" descr="A picture containing text, light, night sky&#10;&#10;Description automatically generated">
            <a:extLst>
              <a:ext uri="{FF2B5EF4-FFF2-40B4-BE49-F238E27FC236}">
                <a16:creationId xmlns:a16="http://schemas.microsoft.com/office/drawing/2014/main" id="{70D250F3-5B8C-CF92-76B4-7B7A794648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58233" y="3275931"/>
            <a:ext cx="761045" cy="757385"/>
          </a:xfrm>
          <a:prstGeom prst="rect">
            <a:avLst/>
          </a:prstGeom>
        </p:spPr>
      </p:pic>
      <p:pic>
        <p:nvPicPr>
          <p:cNvPr id="52" name="Picture 51" descr="A picture containing text, light, night sky&#10;&#10;Description automatically generated">
            <a:extLst>
              <a:ext uri="{FF2B5EF4-FFF2-40B4-BE49-F238E27FC236}">
                <a16:creationId xmlns:a16="http://schemas.microsoft.com/office/drawing/2014/main" id="{30D79ED6-8FE7-DB4E-CA34-EE35C89B1C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2118" y="2936160"/>
            <a:ext cx="761045" cy="757385"/>
          </a:xfrm>
          <a:prstGeom prst="rect">
            <a:avLst/>
          </a:prstGeom>
        </p:spPr>
      </p:pic>
    </p:spTree>
    <p:extLst>
      <p:ext uri="{BB962C8B-B14F-4D97-AF65-F5344CB8AC3E}">
        <p14:creationId xmlns:p14="http://schemas.microsoft.com/office/powerpoint/2010/main" val="2769016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88B6-B116-A151-351B-8757A265796C}"/>
              </a:ext>
            </a:extLst>
          </p:cNvPr>
          <p:cNvSpPr>
            <a:spLocks noGrp="1"/>
          </p:cNvSpPr>
          <p:nvPr>
            <p:ph type="title"/>
          </p:nvPr>
        </p:nvSpPr>
        <p:spPr>
          <a:xfrm>
            <a:off x="838200" y="322262"/>
            <a:ext cx="9541042" cy="650875"/>
          </a:xfrm>
        </p:spPr>
        <p:txBody>
          <a:bodyPr/>
          <a:lstStyle/>
          <a:p>
            <a:r>
              <a:rPr lang="fi-FI" dirty="0"/>
              <a:t>KEY TAKEAWAYS</a:t>
            </a:r>
            <a:endParaRPr lang="en-US" dirty="0"/>
          </a:p>
        </p:txBody>
      </p:sp>
      <p:sp>
        <p:nvSpPr>
          <p:cNvPr id="3" name="Content Placeholder 2">
            <a:extLst>
              <a:ext uri="{FF2B5EF4-FFF2-40B4-BE49-F238E27FC236}">
                <a16:creationId xmlns:a16="http://schemas.microsoft.com/office/drawing/2014/main" id="{AADA9375-5E54-8377-A8A5-ABC256EF5A5C}"/>
              </a:ext>
            </a:extLst>
          </p:cNvPr>
          <p:cNvSpPr>
            <a:spLocks noGrp="1"/>
          </p:cNvSpPr>
          <p:nvPr>
            <p:ph sz="half" idx="1"/>
          </p:nvPr>
        </p:nvSpPr>
        <p:spPr>
          <a:xfrm>
            <a:off x="622300" y="1447800"/>
            <a:ext cx="11112500" cy="4851400"/>
          </a:xfrm>
        </p:spPr>
        <p:txBody>
          <a:bodyPr/>
          <a:lstStyle/>
          <a:p>
            <a:pPr marL="342891" indent="-342891">
              <a:lnSpc>
                <a:spcPct val="200000"/>
              </a:lnSpc>
            </a:pPr>
            <a:r>
              <a:rPr lang="fi-FI" dirty="0">
                <a:latin typeface="Fira Sans (Headings)"/>
              </a:rPr>
              <a:t>Basware is running a </a:t>
            </a:r>
            <a:r>
              <a:rPr lang="fi-FI" b="1" dirty="0">
                <a:latin typeface="Fira Sans (Headings)"/>
              </a:rPr>
              <a:t>startegic initiative </a:t>
            </a:r>
            <a:r>
              <a:rPr lang="fi-FI" dirty="0">
                <a:latin typeface="Fira Sans (Headings)"/>
              </a:rPr>
              <a:t>with different streams to </a:t>
            </a:r>
            <a:r>
              <a:rPr lang="fi-FI" b="1" dirty="0">
                <a:latin typeface="Fira Sans (Headings)"/>
              </a:rPr>
              <a:t>become a PDP</a:t>
            </a:r>
            <a:r>
              <a:rPr lang="fi-FI" dirty="0">
                <a:latin typeface="Fira Sans (Headings)"/>
              </a:rPr>
              <a:t>.</a:t>
            </a:r>
          </a:p>
          <a:p>
            <a:pPr marL="342891" indent="-342891">
              <a:lnSpc>
                <a:spcPct val="200000"/>
              </a:lnSpc>
            </a:pPr>
            <a:r>
              <a:rPr lang="fi-FI" dirty="0">
                <a:latin typeface="Fira Sans (Headings)"/>
              </a:rPr>
              <a:t>Basware </a:t>
            </a:r>
            <a:r>
              <a:rPr lang="fi-FI" b="1" dirty="0">
                <a:latin typeface="Fira Sans (Headings)"/>
              </a:rPr>
              <a:t>current offering </a:t>
            </a:r>
            <a:r>
              <a:rPr lang="fi-FI" dirty="0">
                <a:latin typeface="Fira Sans (Headings)"/>
              </a:rPr>
              <a:t>in France is </a:t>
            </a:r>
            <a:r>
              <a:rPr lang="fi-FI" b="1" dirty="0">
                <a:latin typeface="Fira Sans (Headings)"/>
              </a:rPr>
              <a:t>valid until</a:t>
            </a:r>
            <a:r>
              <a:rPr lang="fi-FI" dirty="0">
                <a:latin typeface="Fira Sans (Headings)"/>
              </a:rPr>
              <a:t> the company in question is impacted by the France mandate. </a:t>
            </a:r>
          </a:p>
          <a:p>
            <a:pPr marL="342891" indent="-342891">
              <a:lnSpc>
                <a:spcPct val="200000"/>
              </a:lnSpc>
            </a:pPr>
            <a:r>
              <a:rPr lang="fi-FI" dirty="0">
                <a:latin typeface="Fira Sans (Headings)"/>
              </a:rPr>
              <a:t>France 2024 solution is progressing well and will be </a:t>
            </a:r>
            <a:r>
              <a:rPr lang="fi-FI" b="1" dirty="0">
                <a:latin typeface="Fira Sans (Headings)"/>
              </a:rPr>
              <a:t>ready</a:t>
            </a:r>
            <a:r>
              <a:rPr lang="fi-FI" dirty="0">
                <a:latin typeface="Fira Sans (Headings)"/>
              </a:rPr>
              <a:t> in early </a:t>
            </a:r>
            <a:r>
              <a:rPr lang="fi-FI" b="1" dirty="0">
                <a:latin typeface="Fira Sans (Headings)"/>
              </a:rPr>
              <a:t>Q4 2023.</a:t>
            </a:r>
          </a:p>
          <a:p>
            <a:pPr marL="342891" indent="-342891">
              <a:lnSpc>
                <a:spcPct val="200000"/>
              </a:lnSpc>
            </a:pPr>
            <a:r>
              <a:rPr lang="fi-FI" dirty="0">
                <a:latin typeface="Fira Sans (Headings)"/>
              </a:rPr>
              <a:t>Customer  </a:t>
            </a:r>
            <a:r>
              <a:rPr lang="fi-FI" b="1" dirty="0">
                <a:latin typeface="Fira Sans (Headings)"/>
              </a:rPr>
              <a:t>transformation and piloting under planning  and  </a:t>
            </a:r>
            <a:r>
              <a:rPr lang="fi-FI" dirty="0">
                <a:latin typeface="Fira Sans (Headings)"/>
              </a:rPr>
              <a:t>targeted for </a:t>
            </a:r>
            <a:r>
              <a:rPr lang="fi-FI" b="1" dirty="0">
                <a:latin typeface="Fira Sans (Headings)"/>
              </a:rPr>
              <a:t>Q4 2023</a:t>
            </a:r>
            <a:r>
              <a:rPr lang="fi-FI" dirty="0">
                <a:latin typeface="Fira Sans (Headings)"/>
              </a:rPr>
              <a:t>. </a:t>
            </a:r>
          </a:p>
          <a:p>
            <a:pPr marL="342891" indent="-342891">
              <a:lnSpc>
                <a:spcPct val="200000"/>
              </a:lnSpc>
            </a:pPr>
            <a:r>
              <a:rPr lang="fi-FI" dirty="0">
                <a:latin typeface="Fira Sans (Headings)"/>
              </a:rPr>
              <a:t>No one is a </a:t>
            </a:r>
            <a:r>
              <a:rPr lang="fi-FI" b="1" dirty="0">
                <a:latin typeface="Fira Sans (Headings)"/>
              </a:rPr>
              <a:t>PDP</a:t>
            </a:r>
            <a:r>
              <a:rPr lang="fi-FI" dirty="0">
                <a:latin typeface="Fira Sans (Headings)"/>
              </a:rPr>
              <a:t> at this stage.</a:t>
            </a:r>
          </a:p>
          <a:p>
            <a:pPr marL="342891" indent="-342891">
              <a:lnSpc>
                <a:spcPct val="200000"/>
              </a:lnSpc>
            </a:pPr>
            <a:r>
              <a:rPr lang="fi-FI" dirty="0">
                <a:latin typeface="Fira Sans (Headings)"/>
              </a:rPr>
              <a:t>Basware is </a:t>
            </a:r>
            <a:r>
              <a:rPr lang="fi-FI" b="1" dirty="0">
                <a:latin typeface="Fira Sans (Headings)"/>
              </a:rPr>
              <a:t>already offering </a:t>
            </a:r>
            <a:r>
              <a:rPr lang="fi-FI" dirty="0">
                <a:latin typeface="Fira Sans (Headings)"/>
              </a:rPr>
              <a:t>e-invoicing solutions that meet </a:t>
            </a:r>
            <a:r>
              <a:rPr lang="fi-FI" b="1" dirty="0">
                <a:latin typeface="Fira Sans (Headings)"/>
              </a:rPr>
              <a:t>France 2024 mandate</a:t>
            </a:r>
            <a:r>
              <a:rPr lang="fi-FI" dirty="0">
                <a:latin typeface="Fira Sans (Headings)"/>
              </a:rPr>
              <a:t>. </a:t>
            </a:r>
          </a:p>
          <a:p>
            <a:pPr marL="342891" indent="-342891">
              <a:lnSpc>
                <a:spcPct val="150000"/>
              </a:lnSpc>
            </a:pPr>
            <a:endParaRPr lang="fi-FI" dirty="0">
              <a:latin typeface="Fira Sans (Headings)"/>
            </a:endParaRPr>
          </a:p>
        </p:txBody>
      </p:sp>
    </p:spTree>
    <p:extLst>
      <p:ext uri="{BB962C8B-B14F-4D97-AF65-F5344CB8AC3E}">
        <p14:creationId xmlns:p14="http://schemas.microsoft.com/office/powerpoint/2010/main" val="224897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7A4B9-BAE7-448A-93E4-A36D4C0FECFA}"/>
              </a:ext>
            </a:extLst>
          </p:cNvPr>
          <p:cNvSpPr>
            <a:spLocks noGrp="1"/>
          </p:cNvSpPr>
          <p:nvPr>
            <p:ph type="title"/>
          </p:nvPr>
        </p:nvSpPr>
        <p:spPr/>
        <p:txBody>
          <a:bodyPr>
            <a:normAutofit fontScale="90000"/>
          </a:bodyPr>
          <a:lstStyle/>
          <a:p>
            <a:r>
              <a:rPr lang="fi-FI"/>
              <a:t>Thank you</a:t>
            </a:r>
          </a:p>
        </p:txBody>
      </p:sp>
      <p:sp>
        <p:nvSpPr>
          <p:cNvPr id="5" name="TextBox 1">
            <a:extLst>
              <a:ext uri="{FF2B5EF4-FFF2-40B4-BE49-F238E27FC236}">
                <a16:creationId xmlns:a16="http://schemas.microsoft.com/office/drawing/2014/main" id="{89065C6F-23EB-F57F-FA6A-B7920BE753C2}"/>
              </a:ext>
            </a:extLst>
          </p:cNvPr>
          <p:cNvSpPr txBox="1">
            <a:spLocks noGrp="1"/>
          </p:cNvSpPr>
          <p:nvPr>
            <p:ph type="body" sz="quarter" idx="11"/>
          </p:nvPr>
        </p:nvSpPr>
        <p:spPr>
          <a:xfrm>
            <a:off x="831333" y="3476795"/>
            <a:ext cx="3381375" cy="92333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i-FI" sz="1350" b="1" dirty="0">
                <a:solidFill>
                  <a:schemeClr val="bg1"/>
                </a:solidFill>
                <a:latin typeface="Fira Sans" panose="020B0503050000020004" pitchFamily="34" charset="0"/>
              </a:rPr>
              <a:t>Mekki Ben Othman </a:t>
            </a:r>
          </a:p>
          <a:p>
            <a:r>
              <a:rPr lang="fi-FI" sz="1350" dirty="0">
                <a:solidFill>
                  <a:schemeClr val="bg1"/>
                </a:solidFill>
                <a:latin typeface="Fira Sans" panose="020B0503050000020004" pitchFamily="34" charset="0"/>
              </a:rPr>
              <a:t>Senior Product Manager</a:t>
            </a:r>
          </a:p>
          <a:p>
            <a:r>
              <a:rPr lang="fi-FI" sz="1350" dirty="0">
                <a:solidFill>
                  <a:schemeClr val="bg1"/>
                </a:solidFill>
                <a:latin typeface="Fira Sans" panose="020B0503050000020004" pitchFamily="34" charset="0"/>
              </a:rPr>
              <a:t> </a:t>
            </a:r>
          </a:p>
          <a:p>
            <a:endParaRPr lang="fi-FI" sz="1350" dirty="0">
              <a:solidFill>
                <a:schemeClr val="bg1"/>
              </a:solidFill>
              <a:latin typeface="Fira Sans" panose="020B0503050000020004" pitchFamily="34" charset="0"/>
            </a:endParaRPr>
          </a:p>
        </p:txBody>
      </p:sp>
    </p:spTree>
    <p:extLst>
      <p:ext uri="{BB962C8B-B14F-4D97-AF65-F5344CB8AC3E}">
        <p14:creationId xmlns:p14="http://schemas.microsoft.com/office/powerpoint/2010/main" val="111725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317241" y="365125"/>
            <a:ext cx="10062001" cy="650875"/>
          </a:xfrm>
        </p:spPr>
        <p:txBody>
          <a:bodyPr/>
          <a:lstStyle/>
          <a:p>
            <a:r>
              <a:rPr lang="en-GB" sz="4400" dirty="0"/>
              <a:t>B2G DOMESTIC – INVOICE FLOW</a:t>
            </a:r>
            <a:endParaRPr lang="en-GB" sz="4400" dirty="0">
              <a:solidFill>
                <a:schemeClr val="bg1"/>
              </a:solidFill>
            </a:endParaRPr>
          </a:p>
        </p:txBody>
      </p:sp>
      <p:sp>
        <p:nvSpPr>
          <p:cNvPr id="10" name="TextBox 9">
            <a:extLst>
              <a:ext uri="{FF2B5EF4-FFF2-40B4-BE49-F238E27FC236}">
                <a16:creationId xmlns:a16="http://schemas.microsoft.com/office/drawing/2014/main" id="{6A523AAB-7104-CE55-0667-78AD7EF04D53}"/>
              </a:ext>
            </a:extLst>
          </p:cNvPr>
          <p:cNvSpPr txBox="1"/>
          <p:nvPr/>
        </p:nvSpPr>
        <p:spPr>
          <a:xfrm>
            <a:off x="1873142" y="2261255"/>
            <a:ext cx="1114025" cy="261610"/>
          </a:xfrm>
          <a:prstGeom prst="rect">
            <a:avLst/>
          </a:prstGeom>
          <a:noFill/>
        </p:spPr>
        <p:txBody>
          <a:bodyPr wrap="square">
            <a:spAutoFit/>
          </a:bodyPr>
          <a:lstStyle/>
          <a:p>
            <a:r>
              <a:rPr lang="en-US" sz="1050" b="1" kern="0" dirty="0">
                <a:solidFill>
                  <a:srgbClr val="2E75B6"/>
                </a:solidFill>
              </a:rPr>
              <a:t>1.a - E-Invoice</a:t>
            </a:r>
            <a:endParaRPr lang="fi-FI" sz="1050" b="1" kern="0" dirty="0">
              <a:solidFill>
                <a:srgbClr val="2E75B6"/>
              </a:solidFill>
            </a:endParaRPr>
          </a:p>
        </p:txBody>
      </p:sp>
      <p:cxnSp>
        <p:nvCxnSpPr>
          <p:cNvPr id="11" name="Connector: Elbow 87">
            <a:extLst>
              <a:ext uri="{FF2B5EF4-FFF2-40B4-BE49-F238E27FC236}">
                <a16:creationId xmlns:a16="http://schemas.microsoft.com/office/drawing/2014/main" id="{9DEDDD24-15DC-DD55-7F6F-5F7182407E9C}"/>
              </a:ext>
            </a:extLst>
          </p:cNvPr>
          <p:cNvCxnSpPr>
            <a:cxnSpLocks/>
          </p:cNvCxnSpPr>
          <p:nvPr/>
        </p:nvCxnSpPr>
        <p:spPr>
          <a:xfrm>
            <a:off x="1455149" y="2534543"/>
            <a:ext cx="2092912" cy="0"/>
          </a:xfrm>
          <a:prstGeom prst="straightConnector1">
            <a:avLst/>
          </a:prstGeom>
          <a:noFill/>
          <a:ln w="15875" cap="flat" cmpd="sng" algn="ctr">
            <a:solidFill>
              <a:srgbClr val="5B9BD5">
                <a:lumMod val="75000"/>
              </a:srgbClr>
            </a:solidFill>
            <a:prstDash val="solid"/>
            <a:miter lim="800000"/>
            <a:tailEnd type="triangle"/>
          </a:ln>
          <a:effectLst/>
        </p:spPr>
      </p:cxnSp>
      <p:cxnSp>
        <p:nvCxnSpPr>
          <p:cNvPr id="39" name="Connector: Elbow 16">
            <a:extLst>
              <a:ext uri="{FF2B5EF4-FFF2-40B4-BE49-F238E27FC236}">
                <a16:creationId xmlns:a16="http://schemas.microsoft.com/office/drawing/2014/main" id="{557FDA29-6BAB-A8AF-0521-FC82031A06FB}"/>
              </a:ext>
            </a:extLst>
          </p:cNvPr>
          <p:cNvCxnSpPr>
            <a:cxnSpLocks/>
          </p:cNvCxnSpPr>
          <p:nvPr/>
        </p:nvCxnSpPr>
        <p:spPr>
          <a:xfrm flipH="1">
            <a:off x="1455149" y="2902641"/>
            <a:ext cx="2092912" cy="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EAC7964-82A3-3B3B-0454-4645805E4C72}"/>
              </a:ext>
            </a:extLst>
          </p:cNvPr>
          <p:cNvSpPr txBox="1"/>
          <p:nvPr/>
        </p:nvSpPr>
        <p:spPr>
          <a:xfrm>
            <a:off x="1533325" y="2643848"/>
            <a:ext cx="2116480" cy="230832"/>
          </a:xfrm>
          <a:prstGeom prst="rect">
            <a:avLst/>
          </a:prstGeom>
          <a:noFill/>
        </p:spPr>
        <p:txBody>
          <a:bodyPr wrap="square">
            <a:spAutoFit/>
          </a:bodyPr>
          <a:lstStyle>
            <a:defPPr>
              <a:defRPr lang="fi-FI"/>
            </a:defPPr>
            <a:lvl1pPr>
              <a:defRPr sz="1200" b="1" kern="0">
                <a:latin typeface="Calibri" panose="020F0502020204030204"/>
              </a:defRPr>
            </a:lvl1pPr>
          </a:lstStyle>
          <a:p>
            <a:r>
              <a:rPr lang="fi-FI" sz="900" dirty="0">
                <a:solidFill>
                  <a:srgbClr val="2E75B6"/>
                </a:solidFill>
                <a:latin typeface="+mn-lt"/>
              </a:rPr>
              <a:t>1.e - Invoice delivery notification</a:t>
            </a:r>
          </a:p>
        </p:txBody>
      </p:sp>
      <p:sp>
        <p:nvSpPr>
          <p:cNvPr id="43" name="TextBox 42">
            <a:extLst>
              <a:ext uri="{FF2B5EF4-FFF2-40B4-BE49-F238E27FC236}">
                <a16:creationId xmlns:a16="http://schemas.microsoft.com/office/drawing/2014/main" id="{3003C13B-1EC4-AE83-5927-F69C3B969F47}"/>
              </a:ext>
            </a:extLst>
          </p:cNvPr>
          <p:cNvSpPr txBox="1"/>
          <p:nvPr/>
        </p:nvSpPr>
        <p:spPr>
          <a:xfrm rot="16200000">
            <a:off x="1888890" y="4843846"/>
            <a:ext cx="1719865" cy="253916"/>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fi-FI" sz="1050" dirty="0">
                <a:latin typeface="+mn-lt"/>
              </a:rPr>
              <a:t> 1.b -  Directory lookup</a:t>
            </a:r>
          </a:p>
        </p:txBody>
      </p:sp>
      <p:sp>
        <p:nvSpPr>
          <p:cNvPr id="44" name="TextBox 43">
            <a:extLst>
              <a:ext uri="{FF2B5EF4-FFF2-40B4-BE49-F238E27FC236}">
                <a16:creationId xmlns:a16="http://schemas.microsoft.com/office/drawing/2014/main" id="{F47C0055-1C44-8E2F-8B6B-80EE22BE8D54}"/>
              </a:ext>
            </a:extLst>
          </p:cNvPr>
          <p:cNvSpPr txBox="1"/>
          <p:nvPr/>
        </p:nvSpPr>
        <p:spPr>
          <a:xfrm rot="16200000">
            <a:off x="2325467" y="4801790"/>
            <a:ext cx="1868570" cy="253916"/>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fi-FI" sz="1050" dirty="0">
                <a:latin typeface="+mn-lt"/>
              </a:rPr>
              <a:t>1.c – Invoice registration</a:t>
            </a:r>
          </a:p>
        </p:txBody>
      </p:sp>
      <p:grpSp>
        <p:nvGrpSpPr>
          <p:cNvPr id="45" name="Group 44">
            <a:extLst>
              <a:ext uri="{FF2B5EF4-FFF2-40B4-BE49-F238E27FC236}">
                <a16:creationId xmlns:a16="http://schemas.microsoft.com/office/drawing/2014/main" id="{1D62B5B2-D307-79B4-C95A-108D3AE89D3E}"/>
              </a:ext>
            </a:extLst>
          </p:cNvPr>
          <p:cNvGrpSpPr/>
          <p:nvPr/>
        </p:nvGrpSpPr>
        <p:grpSpPr>
          <a:xfrm>
            <a:off x="3449972" y="4204584"/>
            <a:ext cx="240135" cy="1532442"/>
            <a:chOff x="3127512" y="3411428"/>
            <a:chExt cx="485031" cy="1627297"/>
          </a:xfrm>
        </p:grpSpPr>
        <p:cxnSp>
          <p:nvCxnSpPr>
            <p:cNvPr id="46" name="Straight Arrow Connector 45">
              <a:extLst>
                <a:ext uri="{FF2B5EF4-FFF2-40B4-BE49-F238E27FC236}">
                  <a16:creationId xmlns:a16="http://schemas.microsoft.com/office/drawing/2014/main" id="{534FB328-DF0C-FFA0-F22C-1002551DE31B}"/>
                </a:ext>
              </a:extLst>
            </p:cNvPr>
            <p:cNvCxnSpPr>
              <a:cxnSpLocks/>
            </p:cNvCxnSpPr>
            <p:nvPr/>
          </p:nvCxnSpPr>
          <p:spPr>
            <a:xfrm flipV="1">
              <a:off x="3127512" y="3411428"/>
              <a:ext cx="485031" cy="4474"/>
            </a:xfrm>
            <a:prstGeom prst="straightConnector1">
              <a:avLst/>
            </a:prstGeom>
            <a:ln w="19050">
              <a:solidFill>
                <a:srgbClr val="2E75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F92E54-371F-0212-0472-4B2F5F78D293}"/>
                </a:ext>
              </a:extLst>
            </p:cNvPr>
            <p:cNvCxnSpPr>
              <a:cxnSpLocks/>
            </p:cNvCxnSpPr>
            <p:nvPr/>
          </p:nvCxnSpPr>
          <p:spPr>
            <a:xfrm flipV="1">
              <a:off x="3127512" y="5024149"/>
              <a:ext cx="331641" cy="7612"/>
            </a:xfrm>
            <a:prstGeom prst="straightConnector1">
              <a:avLst/>
            </a:prstGeom>
            <a:ln w="19050">
              <a:solidFill>
                <a:srgbClr val="2E75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2BCFA1-E9B0-A22E-D41F-A7468A7D1DB0}"/>
                </a:ext>
              </a:extLst>
            </p:cNvPr>
            <p:cNvCxnSpPr>
              <a:cxnSpLocks/>
            </p:cNvCxnSpPr>
            <p:nvPr/>
          </p:nvCxnSpPr>
          <p:spPr>
            <a:xfrm>
              <a:off x="3127512" y="3411428"/>
              <a:ext cx="6213" cy="1627297"/>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grpSp>
      <p:sp>
        <p:nvSpPr>
          <p:cNvPr id="99" name="Rectangle 98">
            <a:extLst>
              <a:ext uri="{FF2B5EF4-FFF2-40B4-BE49-F238E27FC236}">
                <a16:creationId xmlns:a16="http://schemas.microsoft.com/office/drawing/2014/main" id="{C555E192-302D-575B-3A40-4C60812E8CC0}"/>
              </a:ext>
            </a:extLst>
          </p:cNvPr>
          <p:cNvSpPr/>
          <p:nvPr/>
        </p:nvSpPr>
        <p:spPr>
          <a:xfrm>
            <a:off x="382368" y="4016725"/>
            <a:ext cx="622492" cy="318100"/>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ERPs</a:t>
            </a:r>
            <a:endParaRPr lang="fi-FI" sz="1467" kern="0" dirty="0">
              <a:solidFill>
                <a:prstClr val="white"/>
              </a:solidFill>
              <a:latin typeface="Calibri" panose="020F0502020204030204"/>
            </a:endParaRPr>
          </a:p>
        </p:txBody>
      </p:sp>
      <p:sp>
        <p:nvSpPr>
          <p:cNvPr id="100" name="Rectangle: Rounded Corners 99">
            <a:extLst>
              <a:ext uri="{FF2B5EF4-FFF2-40B4-BE49-F238E27FC236}">
                <a16:creationId xmlns:a16="http://schemas.microsoft.com/office/drawing/2014/main" id="{409BA5BC-82B6-16CD-EB2A-290E0C4C2518}"/>
              </a:ext>
            </a:extLst>
          </p:cNvPr>
          <p:cNvSpPr/>
          <p:nvPr/>
        </p:nvSpPr>
        <p:spPr>
          <a:xfrm>
            <a:off x="37459" y="1941335"/>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1" name="Rectangle 100">
            <a:extLst>
              <a:ext uri="{FF2B5EF4-FFF2-40B4-BE49-F238E27FC236}">
                <a16:creationId xmlns:a16="http://schemas.microsoft.com/office/drawing/2014/main" id="{C38E2B94-A016-AB51-FFA5-568C1D56FA2E}"/>
              </a:ext>
            </a:extLst>
          </p:cNvPr>
          <p:cNvSpPr/>
          <p:nvPr/>
        </p:nvSpPr>
        <p:spPr>
          <a:xfrm>
            <a:off x="237919" y="1766543"/>
            <a:ext cx="996454" cy="543867"/>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Customer</a:t>
            </a:r>
          </a:p>
          <a:p>
            <a:pPr algn="ctr" defTabSz="1219170">
              <a:defRPr/>
            </a:pPr>
            <a:r>
              <a:rPr lang="en-US" sz="1467" b="1" kern="0" dirty="0">
                <a:solidFill>
                  <a:prstClr val="white"/>
                </a:solidFill>
                <a:latin typeface="Calibri" panose="020F0502020204030204"/>
              </a:rPr>
              <a:t>(Supplier)</a:t>
            </a:r>
            <a:endParaRPr lang="fi-FI" sz="1467" kern="0" dirty="0">
              <a:solidFill>
                <a:prstClr val="white"/>
              </a:solidFill>
              <a:latin typeface="Calibri" panose="020F0502020204030204"/>
            </a:endParaRPr>
          </a:p>
        </p:txBody>
      </p:sp>
      <p:grpSp>
        <p:nvGrpSpPr>
          <p:cNvPr id="102" name="Group 101">
            <a:extLst>
              <a:ext uri="{FF2B5EF4-FFF2-40B4-BE49-F238E27FC236}">
                <a16:creationId xmlns:a16="http://schemas.microsoft.com/office/drawing/2014/main" id="{CD6C6D84-8AAB-9499-BEC4-1CAAF2B31CAA}"/>
              </a:ext>
            </a:extLst>
          </p:cNvPr>
          <p:cNvGrpSpPr/>
          <p:nvPr/>
        </p:nvGrpSpPr>
        <p:grpSpPr>
          <a:xfrm>
            <a:off x="178914" y="2299574"/>
            <a:ext cx="496430" cy="796794"/>
            <a:chOff x="9976766" y="3481133"/>
            <a:chExt cx="496430" cy="796794"/>
          </a:xfrm>
        </p:grpSpPr>
        <p:pic>
          <p:nvPicPr>
            <p:cNvPr id="103" name="Graphic 102">
              <a:extLst>
                <a:ext uri="{FF2B5EF4-FFF2-40B4-BE49-F238E27FC236}">
                  <a16:creationId xmlns:a16="http://schemas.microsoft.com/office/drawing/2014/main" id="{31363B03-42B6-26BD-0970-2551BC80A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4" name="Graphic 103">
              <a:extLst>
                <a:ext uri="{FF2B5EF4-FFF2-40B4-BE49-F238E27FC236}">
                  <a16:creationId xmlns:a16="http://schemas.microsoft.com/office/drawing/2014/main" id="{A2FD0D01-D0DA-5B57-CAA8-2F663800A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5" name="Group 104">
            <a:extLst>
              <a:ext uri="{FF2B5EF4-FFF2-40B4-BE49-F238E27FC236}">
                <a16:creationId xmlns:a16="http://schemas.microsoft.com/office/drawing/2014/main" id="{EA5B657E-09F7-CC1A-8165-B5EA8E13344E}"/>
              </a:ext>
            </a:extLst>
          </p:cNvPr>
          <p:cNvGrpSpPr/>
          <p:nvPr/>
        </p:nvGrpSpPr>
        <p:grpSpPr>
          <a:xfrm>
            <a:off x="692307" y="2312207"/>
            <a:ext cx="496430" cy="796794"/>
            <a:chOff x="9976766" y="3481133"/>
            <a:chExt cx="496430" cy="796794"/>
          </a:xfrm>
        </p:grpSpPr>
        <p:pic>
          <p:nvPicPr>
            <p:cNvPr id="106" name="Graphic 105">
              <a:extLst>
                <a:ext uri="{FF2B5EF4-FFF2-40B4-BE49-F238E27FC236}">
                  <a16:creationId xmlns:a16="http://schemas.microsoft.com/office/drawing/2014/main" id="{9E81C713-8928-02FB-D92B-22088A9057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7" name="Graphic 106">
              <a:extLst>
                <a:ext uri="{FF2B5EF4-FFF2-40B4-BE49-F238E27FC236}">
                  <a16:creationId xmlns:a16="http://schemas.microsoft.com/office/drawing/2014/main" id="{58382F41-2FE5-4F27-FC0A-CAFB992FC0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8" name="Group 107">
            <a:extLst>
              <a:ext uri="{FF2B5EF4-FFF2-40B4-BE49-F238E27FC236}">
                <a16:creationId xmlns:a16="http://schemas.microsoft.com/office/drawing/2014/main" id="{5B71972E-D701-8E37-CD52-7C56804404FD}"/>
              </a:ext>
            </a:extLst>
          </p:cNvPr>
          <p:cNvGrpSpPr/>
          <p:nvPr/>
        </p:nvGrpSpPr>
        <p:grpSpPr>
          <a:xfrm>
            <a:off x="150926" y="3115563"/>
            <a:ext cx="496430" cy="796794"/>
            <a:chOff x="9976766" y="3481133"/>
            <a:chExt cx="496430" cy="796794"/>
          </a:xfrm>
        </p:grpSpPr>
        <p:pic>
          <p:nvPicPr>
            <p:cNvPr id="109" name="Graphic 108">
              <a:extLst>
                <a:ext uri="{FF2B5EF4-FFF2-40B4-BE49-F238E27FC236}">
                  <a16:creationId xmlns:a16="http://schemas.microsoft.com/office/drawing/2014/main" id="{3B8CB6DE-A7EC-5C6E-5DCB-809BB52C88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0" name="Graphic 109">
              <a:extLst>
                <a:ext uri="{FF2B5EF4-FFF2-40B4-BE49-F238E27FC236}">
                  <a16:creationId xmlns:a16="http://schemas.microsoft.com/office/drawing/2014/main" id="{4295E43B-6735-AEFE-F0B5-DC69EFBB82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11" name="Group 110">
            <a:extLst>
              <a:ext uri="{FF2B5EF4-FFF2-40B4-BE49-F238E27FC236}">
                <a16:creationId xmlns:a16="http://schemas.microsoft.com/office/drawing/2014/main" id="{E7F57206-AC94-F904-EA29-943976BDA8CE}"/>
              </a:ext>
            </a:extLst>
          </p:cNvPr>
          <p:cNvGrpSpPr/>
          <p:nvPr/>
        </p:nvGrpSpPr>
        <p:grpSpPr>
          <a:xfrm>
            <a:off x="747287" y="3083591"/>
            <a:ext cx="496430" cy="796794"/>
            <a:chOff x="9976766" y="3481133"/>
            <a:chExt cx="496430" cy="796794"/>
          </a:xfrm>
        </p:grpSpPr>
        <p:pic>
          <p:nvPicPr>
            <p:cNvPr id="112" name="Graphic 111">
              <a:extLst>
                <a:ext uri="{FF2B5EF4-FFF2-40B4-BE49-F238E27FC236}">
                  <a16:creationId xmlns:a16="http://schemas.microsoft.com/office/drawing/2014/main" id="{BCF4C7B2-F8AB-7C30-6D6B-A6DA08E0D3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3" name="Graphic 112">
              <a:extLst>
                <a:ext uri="{FF2B5EF4-FFF2-40B4-BE49-F238E27FC236}">
                  <a16:creationId xmlns:a16="http://schemas.microsoft.com/office/drawing/2014/main" id="{CA1920CB-0B4B-5673-0270-84EE977E2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128" name="Rectangle: Rounded Corners 127">
            <a:extLst>
              <a:ext uri="{FF2B5EF4-FFF2-40B4-BE49-F238E27FC236}">
                <a16:creationId xmlns:a16="http://schemas.microsoft.com/office/drawing/2014/main" id="{8262DC64-7303-1075-EEFB-4D99C2723085}"/>
              </a:ext>
            </a:extLst>
          </p:cNvPr>
          <p:cNvSpPr/>
          <p:nvPr/>
        </p:nvSpPr>
        <p:spPr>
          <a:xfrm>
            <a:off x="3699409" y="1888357"/>
            <a:ext cx="2711127" cy="2593654"/>
          </a:xfrm>
          <a:prstGeom prst="roundRect">
            <a:avLst>
              <a:gd name="adj" fmla="val 0"/>
            </a:avLst>
          </a:prstGeom>
          <a:noFill/>
          <a:ln w="38100">
            <a:solidFill>
              <a:srgbClr val="1209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9" name="TextBox 128">
            <a:extLst>
              <a:ext uri="{FF2B5EF4-FFF2-40B4-BE49-F238E27FC236}">
                <a16:creationId xmlns:a16="http://schemas.microsoft.com/office/drawing/2014/main" id="{20926A74-119C-6C2A-271A-FD1E6AB001D5}"/>
              </a:ext>
            </a:extLst>
          </p:cNvPr>
          <p:cNvSpPr txBox="1"/>
          <p:nvPr/>
        </p:nvSpPr>
        <p:spPr>
          <a:xfrm>
            <a:off x="4233081" y="2522311"/>
            <a:ext cx="1853188" cy="461665"/>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E-invoice Sending</a:t>
            </a:r>
          </a:p>
          <a:p>
            <a:pPr algn="ctr" defTabSz="1219170">
              <a:defRPr/>
            </a:pPr>
            <a:r>
              <a:rPr lang="en-US" sz="1200" b="1" kern="0" dirty="0">
                <a:solidFill>
                  <a:schemeClr val="tx2"/>
                </a:solidFill>
                <a:latin typeface="Calibri" panose="020F0502020204030204"/>
              </a:rPr>
              <a:t>service</a:t>
            </a:r>
          </a:p>
        </p:txBody>
      </p:sp>
      <p:sp>
        <p:nvSpPr>
          <p:cNvPr id="130" name="TextBox 129">
            <a:extLst>
              <a:ext uri="{FF2B5EF4-FFF2-40B4-BE49-F238E27FC236}">
                <a16:creationId xmlns:a16="http://schemas.microsoft.com/office/drawing/2014/main" id="{B8C8C69D-D516-6772-5708-B014F8CAA611}"/>
              </a:ext>
            </a:extLst>
          </p:cNvPr>
          <p:cNvSpPr txBox="1"/>
          <p:nvPr/>
        </p:nvSpPr>
        <p:spPr>
          <a:xfrm>
            <a:off x="4332914" y="3580378"/>
            <a:ext cx="1653522" cy="646331"/>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dirty="0">
                <a:solidFill>
                  <a:schemeClr val="tx2"/>
                </a:solidFill>
              </a:rPr>
              <a:t>PDP France Sending Country Extension service</a:t>
            </a:r>
            <a:endParaRPr lang="fi-FI" dirty="0">
              <a:solidFill>
                <a:schemeClr val="tx2"/>
              </a:solidFill>
            </a:endParaRPr>
          </a:p>
        </p:txBody>
      </p:sp>
      <p:pic>
        <p:nvPicPr>
          <p:cNvPr id="131" name="Picture 130" descr="A picture containing text, clipart, light&#10;&#10;Description automatically generated">
            <a:extLst>
              <a:ext uri="{FF2B5EF4-FFF2-40B4-BE49-F238E27FC236}">
                <a16:creationId xmlns:a16="http://schemas.microsoft.com/office/drawing/2014/main" id="{4E6EA9A4-9D68-075B-3D8C-2DA0E008F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9658" y="1681502"/>
            <a:ext cx="1753270" cy="497180"/>
          </a:xfrm>
          <a:prstGeom prst="rect">
            <a:avLst/>
          </a:prstGeom>
        </p:spPr>
      </p:pic>
      <p:cxnSp>
        <p:nvCxnSpPr>
          <p:cNvPr id="132" name="Straight Arrow Connector 131">
            <a:extLst>
              <a:ext uri="{FF2B5EF4-FFF2-40B4-BE49-F238E27FC236}">
                <a16:creationId xmlns:a16="http://schemas.microsoft.com/office/drawing/2014/main" id="{7414C9E2-D514-0DF1-E5DE-0A4D3CF403EE}"/>
              </a:ext>
            </a:extLst>
          </p:cNvPr>
          <p:cNvCxnSpPr>
            <a:cxnSpLocks/>
          </p:cNvCxnSpPr>
          <p:nvPr/>
        </p:nvCxnSpPr>
        <p:spPr>
          <a:xfrm>
            <a:off x="4184204" y="3158580"/>
            <a:ext cx="0" cy="356886"/>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0D339997-0289-F59A-FD0B-6B33FA2721C6}"/>
              </a:ext>
            </a:extLst>
          </p:cNvPr>
          <p:cNvSpPr/>
          <p:nvPr/>
        </p:nvSpPr>
        <p:spPr>
          <a:xfrm>
            <a:off x="7571037" y="2261255"/>
            <a:ext cx="3231811" cy="1394435"/>
          </a:xfrm>
          <a:prstGeom prst="rect">
            <a:avLst/>
          </a:prstGeom>
          <a:solidFill>
            <a:srgbClr val="F70F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b="1" dirty="0"/>
              <a:t>Transition from ChorusPro solution and B2G invoicing specification still not fully communicated by the DGFIP</a:t>
            </a:r>
            <a:endParaRPr lang="en-US" sz="1600" b="1" dirty="0"/>
          </a:p>
        </p:txBody>
      </p:sp>
      <p:cxnSp>
        <p:nvCxnSpPr>
          <p:cNvPr id="4" name="Connector: Elbow 3">
            <a:extLst>
              <a:ext uri="{FF2B5EF4-FFF2-40B4-BE49-F238E27FC236}">
                <a16:creationId xmlns:a16="http://schemas.microsoft.com/office/drawing/2014/main" id="{E6DF6C10-28F0-1F2E-74A1-C0F193F07E0E}"/>
              </a:ext>
            </a:extLst>
          </p:cNvPr>
          <p:cNvCxnSpPr>
            <a:cxnSpLocks/>
          </p:cNvCxnSpPr>
          <p:nvPr/>
        </p:nvCxnSpPr>
        <p:spPr>
          <a:xfrm rot="10800000" flipV="1">
            <a:off x="6529774" y="5655483"/>
            <a:ext cx="3836971" cy="4"/>
          </a:xfrm>
          <a:prstGeom prst="bentConnector3">
            <a:avLst>
              <a:gd name="adj1" fmla="val 50000"/>
            </a:avLst>
          </a:prstGeom>
          <a:noFill/>
          <a:ln w="15875" cap="flat" cmpd="sng" algn="ctr">
            <a:solidFill>
              <a:srgbClr val="2E75B6"/>
            </a:solidFill>
            <a:prstDash val="solid"/>
            <a:miter lim="800000"/>
            <a:headEnd type="triangle"/>
            <a:tailEnd type="none"/>
          </a:ln>
          <a:effectLst/>
        </p:spPr>
      </p:cxnSp>
      <p:sp>
        <p:nvSpPr>
          <p:cNvPr id="5" name="TextBox 4">
            <a:extLst>
              <a:ext uri="{FF2B5EF4-FFF2-40B4-BE49-F238E27FC236}">
                <a16:creationId xmlns:a16="http://schemas.microsoft.com/office/drawing/2014/main" id="{9D120CDA-61CF-9790-6DB4-EE89CCA42487}"/>
              </a:ext>
            </a:extLst>
          </p:cNvPr>
          <p:cNvSpPr txBox="1"/>
          <p:nvPr/>
        </p:nvSpPr>
        <p:spPr>
          <a:xfrm>
            <a:off x="7571037" y="5378484"/>
            <a:ext cx="2088372" cy="261610"/>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en-US" sz="1050" dirty="0">
                <a:latin typeface="+mn-lt"/>
              </a:rPr>
              <a:t>1.d- Invoice delivery via PPF</a:t>
            </a:r>
            <a:endParaRPr lang="fi-FI" sz="1050" dirty="0">
              <a:latin typeface="+mn-lt"/>
            </a:endParaRPr>
          </a:p>
        </p:txBody>
      </p:sp>
      <p:cxnSp>
        <p:nvCxnSpPr>
          <p:cNvPr id="7" name="Straight Arrow Connector 6">
            <a:extLst>
              <a:ext uri="{FF2B5EF4-FFF2-40B4-BE49-F238E27FC236}">
                <a16:creationId xmlns:a16="http://schemas.microsoft.com/office/drawing/2014/main" id="{6E0CADF5-7A57-F48C-C765-2554E7E2FEE0}"/>
              </a:ext>
            </a:extLst>
          </p:cNvPr>
          <p:cNvCxnSpPr>
            <a:cxnSpLocks/>
          </p:cNvCxnSpPr>
          <p:nvPr/>
        </p:nvCxnSpPr>
        <p:spPr>
          <a:xfrm flipH="1">
            <a:off x="6559003" y="5991149"/>
            <a:ext cx="3807742" cy="0"/>
          </a:xfrm>
          <a:prstGeom prst="straightConnector1">
            <a:avLst/>
          </a:prstGeom>
          <a:noFill/>
          <a:ln w="15875" cap="flat" cmpd="sng" algn="ctr">
            <a:solidFill>
              <a:srgbClr val="44546A">
                <a:lumMod val="75000"/>
              </a:srgbClr>
            </a:solidFill>
            <a:prstDash val="sysDash"/>
            <a:miter lim="800000"/>
            <a:tailEnd type="triangle"/>
          </a:ln>
          <a:effectLst/>
        </p:spPr>
      </p:cxnSp>
      <p:sp>
        <p:nvSpPr>
          <p:cNvPr id="8" name="TextBox 7">
            <a:extLst>
              <a:ext uri="{FF2B5EF4-FFF2-40B4-BE49-F238E27FC236}">
                <a16:creationId xmlns:a16="http://schemas.microsoft.com/office/drawing/2014/main" id="{BFFFEC46-BA34-F766-14BF-D94C228276F1}"/>
              </a:ext>
            </a:extLst>
          </p:cNvPr>
          <p:cNvSpPr txBox="1"/>
          <p:nvPr/>
        </p:nvSpPr>
        <p:spPr>
          <a:xfrm>
            <a:off x="7506354" y="5714150"/>
            <a:ext cx="2443039" cy="261610"/>
          </a:xfrm>
          <a:prstGeom prst="rect">
            <a:avLst/>
          </a:prstGeom>
          <a:noFill/>
        </p:spPr>
        <p:txBody>
          <a:bodyPr wrap="square">
            <a:spAutoFit/>
          </a:bodyPr>
          <a:lstStyle/>
          <a:p>
            <a:r>
              <a:rPr lang="en-US" sz="1050" b="1" kern="0" dirty="0">
                <a:latin typeface="Calibri" panose="020F0502020204030204"/>
              </a:rPr>
              <a:t>2.a - Invoice lifecycle messages</a:t>
            </a:r>
            <a:endParaRPr lang="fi-FI" sz="1050" b="1" kern="0" dirty="0">
              <a:latin typeface="Calibri" panose="020F0502020204030204"/>
            </a:endParaRPr>
          </a:p>
        </p:txBody>
      </p:sp>
      <p:sp>
        <p:nvSpPr>
          <p:cNvPr id="9" name="Rectangle: Rounded Corners 8">
            <a:extLst>
              <a:ext uri="{FF2B5EF4-FFF2-40B4-BE49-F238E27FC236}">
                <a16:creationId xmlns:a16="http://schemas.microsoft.com/office/drawing/2014/main" id="{68781C08-51C9-7552-320F-769CD5328487}"/>
              </a:ext>
            </a:extLst>
          </p:cNvPr>
          <p:cNvSpPr/>
          <p:nvPr/>
        </p:nvSpPr>
        <p:spPr>
          <a:xfrm>
            <a:off x="10544228" y="5189047"/>
            <a:ext cx="1605880" cy="908956"/>
          </a:xfrm>
          <a:prstGeom prst="roundRect">
            <a:avLst>
              <a:gd name="adj" fmla="val 422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 name="Rectangle 11">
            <a:extLst>
              <a:ext uri="{FF2B5EF4-FFF2-40B4-BE49-F238E27FC236}">
                <a16:creationId xmlns:a16="http://schemas.microsoft.com/office/drawing/2014/main" id="{FE8B29D7-1F00-ED66-E349-34D36FC2A576}"/>
              </a:ext>
            </a:extLst>
          </p:cNvPr>
          <p:cNvSpPr/>
          <p:nvPr/>
        </p:nvSpPr>
        <p:spPr>
          <a:xfrm>
            <a:off x="10646286" y="5028919"/>
            <a:ext cx="1401763" cy="318100"/>
          </a:xfrm>
          <a:prstGeom prst="rect">
            <a:avLst/>
          </a:prstGeom>
          <a:solidFill>
            <a:schemeClr val="accent3">
              <a:lumMod val="60000"/>
              <a:lumOff val="40000"/>
            </a:schemeClr>
          </a:solidFill>
        </p:spPr>
        <p:txBody>
          <a:bodyPr wrap="square">
            <a:spAutoFit/>
          </a:bodyPr>
          <a:lstStyle/>
          <a:p>
            <a:pPr algn="ctr" defTabSz="1219170">
              <a:defRPr/>
            </a:pPr>
            <a:r>
              <a:rPr lang="en-US" sz="1467" b="1" kern="0" dirty="0">
                <a:solidFill>
                  <a:prstClr val="white"/>
                </a:solidFill>
                <a:latin typeface="Calibri" panose="020F0502020204030204"/>
              </a:rPr>
              <a:t>B2G buyer</a:t>
            </a:r>
          </a:p>
        </p:txBody>
      </p:sp>
      <p:grpSp>
        <p:nvGrpSpPr>
          <p:cNvPr id="13" name="Group 12">
            <a:extLst>
              <a:ext uri="{FF2B5EF4-FFF2-40B4-BE49-F238E27FC236}">
                <a16:creationId xmlns:a16="http://schemas.microsoft.com/office/drawing/2014/main" id="{3C8CDEBA-7802-045B-C849-A1D6EF0BD700}"/>
              </a:ext>
            </a:extLst>
          </p:cNvPr>
          <p:cNvGrpSpPr/>
          <p:nvPr/>
        </p:nvGrpSpPr>
        <p:grpSpPr>
          <a:xfrm>
            <a:off x="3713700" y="5371763"/>
            <a:ext cx="2786042" cy="763304"/>
            <a:chOff x="3933825" y="6146401"/>
            <a:chExt cx="3114064" cy="517933"/>
          </a:xfrm>
        </p:grpSpPr>
        <p:sp>
          <p:nvSpPr>
            <p:cNvPr id="14" name="Rectangle : coins arrondis 73">
              <a:extLst>
                <a:ext uri="{FF2B5EF4-FFF2-40B4-BE49-F238E27FC236}">
                  <a16:creationId xmlns:a16="http://schemas.microsoft.com/office/drawing/2014/main" id="{D15D4DB3-00B5-3097-0835-2E33CE8C62C6}"/>
                </a:ext>
              </a:extLst>
            </p:cNvPr>
            <p:cNvSpPr/>
            <p:nvPr/>
          </p:nvSpPr>
          <p:spPr>
            <a:xfrm>
              <a:off x="3933825" y="6146401"/>
              <a:ext cx="3114064" cy="517933"/>
            </a:xfrm>
            <a:prstGeom prst="roundRect">
              <a:avLst>
                <a:gd name="adj" fmla="val 0"/>
              </a:avLst>
            </a:prstGeom>
            <a:solidFill>
              <a:schemeClr val="accent2"/>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sp>
          <p:nvSpPr>
            <p:cNvPr id="16" name="Freeform 309">
              <a:extLst>
                <a:ext uri="{FF2B5EF4-FFF2-40B4-BE49-F238E27FC236}">
                  <a16:creationId xmlns:a16="http://schemas.microsoft.com/office/drawing/2014/main" id="{A7B61CB6-9922-C623-58D4-5DB08EB0D726}"/>
                </a:ext>
              </a:extLst>
            </p:cNvPr>
            <p:cNvSpPr>
              <a:spLocks noEditPoints="1"/>
            </p:cNvSpPr>
            <p:nvPr/>
          </p:nvSpPr>
          <p:spPr bwMode="auto">
            <a:xfrm>
              <a:off x="4231443" y="6288501"/>
              <a:ext cx="350944" cy="200232"/>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grpSp>
      <p:grpSp>
        <p:nvGrpSpPr>
          <p:cNvPr id="19" name="Group 18">
            <a:extLst>
              <a:ext uri="{FF2B5EF4-FFF2-40B4-BE49-F238E27FC236}">
                <a16:creationId xmlns:a16="http://schemas.microsoft.com/office/drawing/2014/main" id="{D2AE8F24-3944-169A-63B8-ADD6F61A4C8D}"/>
              </a:ext>
            </a:extLst>
          </p:cNvPr>
          <p:cNvGrpSpPr/>
          <p:nvPr/>
        </p:nvGrpSpPr>
        <p:grpSpPr>
          <a:xfrm>
            <a:off x="10755058" y="5309152"/>
            <a:ext cx="496430" cy="796794"/>
            <a:chOff x="9976766" y="3481133"/>
            <a:chExt cx="496430" cy="796794"/>
          </a:xfrm>
        </p:grpSpPr>
        <p:pic>
          <p:nvPicPr>
            <p:cNvPr id="27" name="Graphic 26">
              <a:extLst>
                <a:ext uri="{FF2B5EF4-FFF2-40B4-BE49-F238E27FC236}">
                  <a16:creationId xmlns:a16="http://schemas.microsoft.com/office/drawing/2014/main" id="{8A128328-551C-02FC-0D65-784B9B3544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28" name="Graphic 27">
              <a:extLst>
                <a:ext uri="{FF2B5EF4-FFF2-40B4-BE49-F238E27FC236}">
                  <a16:creationId xmlns:a16="http://schemas.microsoft.com/office/drawing/2014/main" id="{11263635-2049-48A6-7322-1B28EBED37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29" name="Group 28">
            <a:extLst>
              <a:ext uri="{FF2B5EF4-FFF2-40B4-BE49-F238E27FC236}">
                <a16:creationId xmlns:a16="http://schemas.microsoft.com/office/drawing/2014/main" id="{2F860329-577B-5F3B-73F1-84DD54B35388}"/>
              </a:ext>
            </a:extLst>
          </p:cNvPr>
          <p:cNvGrpSpPr/>
          <p:nvPr/>
        </p:nvGrpSpPr>
        <p:grpSpPr>
          <a:xfrm>
            <a:off x="11405139" y="5338280"/>
            <a:ext cx="496430" cy="796794"/>
            <a:chOff x="9976766" y="3481133"/>
            <a:chExt cx="496430" cy="796794"/>
          </a:xfrm>
        </p:grpSpPr>
        <p:pic>
          <p:nvPicPr>
            <p:cNvPr id="30" name="Graphic 29">
              <a:extLst>
                <a:ext uri="{FF2B5EF4-FFF2-40B4-BE49-F238E27FC236}">
                  <a16:creationId xmlns:a16="http://schemas.microsoft.com/office/drawing/2014/main" id="{F3613473-BC7D-CCBA-DC72-B45F4D83A6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32" name="Graphic 31">
              <a:extLst>
                <a:ext uri="{FF2B5EF4-FFF2-40B4-BE49-F238E27FC236}">
                  <a16:creationId xmlns:a16="http://schemas.microsoft.com/office/drawing/2014/main" id="{52ACE371-293E-CA80-3ABF-FD4C6FA10E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33" name="Group 32">
            <a:extLst>
              <a:ext uri="{FF2B5EF4-FFF2-40B4-BE49-F238E27FC236}">
                <a16:creationId xmlns:a16="http://schemas.microsoft.com/office/drawing/2014/main" id="{F0D6E8E0-B03C-1767-2675-D17CC449A5F4}"/>
              </a:ext>
            </a:extLst>
          </p:cNvPr>
          <p:cNvGrpSpPr/>
          <p:nvPr/>
        </p:nvGrpSpPr>
        <p:grpSpPr>
          <a:xfrm>
            <a:off x="2974710" y="3798146"/>
            <a:ext cx="747874" cy="2192997"/>
            <a:chOff x="3094421" y="2992974"/>
            <a:chExt cx="852873" cy="2267132"/>
          </a:xfrm>
        </p:grpSpPr>
        <p:cxnSp>
          <p:nvCxnSpPr>
            <p:cNvPr id="34" name="Straight Arrow Connector 33">
              <a:extLst>
                <a:ext uri="{FF2B5EF4-FFF2-40B4-BE49-F238E27FC236}">
                  <a16:creationId xmlns:a16="http://schemas.microsoft.com/office/drawing/2014/main" id="{98B9B11E-3B41-2037-50E0-89BA246350D1}"/>
                </a:ext>
              </a:extLst>
            </p:cNvPr>
            <p:cNvCxnSpPr>
              <a:cxnSpLocks/>
            </p:cNvCxnSpPr>
            <p:nvPr/>
          </p:nvCxnSpPr>
          <p:spPr>
            <a:xfrm flipV="1">
              <a:off x="3094421" y="2992974"/>
              <a:ext cx="852873" cy="5951"/>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91D34638-346A-21E6-A283-BC752BC707F7}"/>
                </a:ext>
              </a:extLst>
            </p:cNvPr>
            <p:cNvCxnSpPr>
              <a:cxnSpLocks/>
            </p:cNvCxnSpPr>
            <p:nvPr/>
          </p:nvCxnSpPr>
          <p:spPr>
            <a:xfrm>
              <a:off x="3127512" y="5260106"/>
              <a:ext cx="782745" cy="0"/>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55E32AF-21C0-D52F-795E-BD5AD1E3ADEA}"/>
                </a:ext>
              </a:extLst>
            </p:cNvPr>
            <p:cNvCxnSpPr>
              <a:cxnSpLocks/>
            </p:cNvCxnSpPr>
            <p:nvPr/>
          </p:nvCxnSpPr>
          <p:spPr>
            <a:xfrm>
              <a:off x="3100951" y="2998925"/>
              <a:ext cx="26561" cy="2261181"/>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grpSp>
      <p:pic>
        <p:nvPicPr>
          <p:cNvPr id="17" name="Picture 16" descr="Icon&#10;&#10;Description automatically generated">
            <a:extLst>
              <a:ext uri="{FF2B5EF4-FFF2-40B4-BE49-F238E27FC236}">
                <a16:creationId xmlns:a16="http://schemas.microsoft.com/office/drawing/2014/main" id="{0D358261-92F9-E9B1-B9E3-D2DA9AF98BE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276" y="3622791"/>
            <a:ext cx="943542" cy="843449"/>
          </a:xfrm>
          <a:prstGeom prst="rect">
            <a:avLst/>
          </a:prstGeom>
        </p:spPr>
      </p:pic>
      <p:pic>
        <p:nvPicPr>
          <p:cNvPr id="18" name="Picture 17" descr="Icon&#10;&#10;Description automatically generated">
            <a:extLst>
              <a:ext uri="{FF2B5EF4-FFF2-40B4-BE49-F238E27FC236}">
                <a16:creationId xmlns:a16="http://schemas.microsoft.com/office/drawing/2014/main" id="{D88138BD-556B-3D6E-4A09-2FB0065DA8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3276" y="2282857"/>
            <a:ext cx="943542" cy="843449"/>
          </a:xfrm>
          <a:prstGeom prst="rect">
            <a:avLst/>
          </a:prstGeom>
        </p:spPr>
      </p:pic>
    </p:spTree>
    <p:extLst>
      <p:ext uri="{BB962C8B-B14F-4D97-AF65-F5344CB8AC3E}">
        <p14:creationId xmlns:p14="http://schemas.microsoft.com/office/powerpoint/2010/main" val="130179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7978B4-DDCD-03E5-FF26-FCA2D4693056}"/>
              </a:ext>
            </a:extLst>
          </p:cNvPr>
          <p:cNvSpPr/>
          <p:nvPr/>
        </p:nvSpPr>
        <p:spPr>
          <a:xfrm>
            <a:off x="9347766" y="3703617"/>
            <a:ext cx="1763257" cy="76802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Buyer AP/ERP systems</a:t>
            </a:r>
          </a:p>
        </p:txBody>
      </p:sp>
      <p:cxnSp>
        <p:nvCxnSpPr>
          <p:cNvPr id="7" name="Connector: Elbow 6">
            <a:extLst>
              <a:ext uri="{FF2B5EF4-FFF2-40B4-BE49-F238E27FC236}">
                <a16:creationId xmlns:a16="http://schemas.microsoft.com/office/drawing/2014/main" id="{F3195481-BD47-F57E-C1CA-BA93B1ED55A2}"/>
              </a:ext>
            </a:extLst>
          </p:cNvPr>
          <p:cNvCxnSpPr>
            <a:cxnSpLocks/>
            <a:stCxn id="2" idx="2"/>
          </p:cNvCxnSpPr>
          <p:nvPr/>
        </p:nvCxnSpPr>
        <p:spPr>
          <a:xfrm rot="5400000">
            <a:off x="8463188" y="3007435"/>
            <a:ext cx="302004" cy="3230410"/>
          </a:xfrm>
          <a:prstGeom prst="bentConnector2">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Connector: Elbow 7">
            <a:extLst>
              <a:ext uri="{FF2B5EF4-FFF2-40B4-BE49-F238E27FC236}">
                <a16:creationId xmlns:a16="http://schemas.microsoft.com/office/drawing/2014/main" id="{52A37587-B906-87B6-1E65-CC680FE1E23A}"/>
              </a:ext>
            </a:extLst>
          </p:cNvPr>
          <p:cNvCxnSpPr>
            <a:cxnSpLocks/>
            <a:stCxn id="2" idx="0"/>
          </p:cNvCxnSpPr>
          <p:nvPr/>
        </p:nvCxnSpPr>
        <p:spPr>
          <a:xfrm rot="16200000" flipV="1">
            <a:off x="8463189" y="1937411"/>
            <a:ext cx="302002" cy="323041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B0E99F-1FC7-BDE2-047C-BE877B112AB1}"/>
              </a:ext>
            </a:extLst>
          </p:cNvPr>
          <p:cNvSpPr txBox="1"/>
          <p:nvPr/>
        </p:nvSpPr>
        <p:spPr>
          <a:xfrm>
            <a:off x="2954457" y="1887969"/>
            <a:ext cx="2894749" cy="307777"/>
          </a:xfrm>
          <a:prstGeom prst="rect">
            <a:avLst/>
          </a:prstGeom>
          <a:noFill/>
        </p:spPr>
        <p:txBody>
          <a:bodyPr wrap="square">
            <a:spAutoFit/>
          </a:bodyPr>
          <a:lstStyle/>
          <a:p>
            <a:pPr algn="ctr"/>
            <a:r>
              <a:rPr lang="fi-FI" sz="1400" dirty="0"/>
              <a:t>Payment refused</a:t>
            </a:r>
          </a:p>
        </p:txBody>
      </p:sp>
      <p:sp>
        <p:nvSpPr>
          <p:cNvPr id="11" name="TextBox 10">
            <a:extLst>
              <a:ext uri="{FF2B5EF4-FFF2-40B4-BE49-F238E27FC236}">
                <a16:creationId xmlns:a16="http://schemas.microsoft.com/office/drawing/2014/main" id="{17FD85AB-19A7-1893-0737-DCB8CA239AC6}"/>
              </a:ext>
            </a:extLst>
          </p:cNvPr>
          <p:cNvSpPr txBox="1"/>
          <p:nvPr/>
        </p:nvSpPr>
        <p:spPr>
          <a:xfrm>
            <a:off x="8538813" y="1419635"/>
            <a:ext cx="2706186" cy="923330"/>
          </a:xfrm>
          <a:prstGeom prst="rect">
            <a:avLst/>
          </a:prstGeom>
          <a:solidFill>
            <a:schemeClr val="accent3">
              <a:lumMod val="75000"/>
            </a:schemeClr>
          </a:solidFill>
        </p:spPr>
        <p:txBody>
          <a:bodyPr wrap="square">
            <a:spAutoFit/>
          </a:bodyPr>
          <a:lstStyle/>
          <a:p>
            <a:pPr algn="ctr"/>
            <a:r>
              <a:rPr lang="fi-FI" b="1" dirty="0">
                <a:solidFill>
                  <a:schemeClr val="bg1"/>
                </a:solidFill>
              </a:rPr>
              <a:t>Basware invoice BUM ID is needed. Receiver </a:t>
            </a:r>
            <a:r>
              <a:rPr lang="fi-FI" b="1">
                <a:solidFill>
                  <a:schemeClr val="bg1"/>
                </a:solidFill>
              </a:rPr>
              <a:t>must store </a:t>
            </a:r>
            <a:r>
              <a:rPr lang="fi-FI" b="1" dirty="0">
                <a:solidFill>
                  <a:schemeClr val="bg1"/>
                </a:solidFill>
              </a:rPr>
              <a:t>BUM ID</a:t>
            </a:r>
          </a:p>
        </p:txBody>
      </p:sp>
      <p:sp>
        <p:nvSpPr>
          <p:cNvPr id="14" name="TextBox 13">
            <a:extLst>
              <a:ext uri="{FF2B5EF4-FFF2-40B4-BE49-F238E27FC236}">
                <a16:creationId xmlns:a16="http://schemas.microsoft.com/office/drawing/2014/main" id="{54C9941A-7D63-8ABB-D77D-4D8D383FD1DA}"/>
              </a:ext>
            </a:extLst>
          </p:cNvPr>
          <p:cNvSpPr txBox="1"/>
          <p:nvPr/>
        </p:nvSpPr>
        <p:spPr>
          <a:xfrm>
            <a:off x="7979907" y="3075476"/>
            <a:ext cx="2706186" cy="276999"/>
          </a:xfrm>
          <a:prstGeom prst="rect">
            <a:avLst/>
          </a:prstGeom>
          <a:noFill/>
        </p:spPr>
        <p:txBody>
          <a:bodyPr wrap="square">
            <a:spAutoFit/>
          </a:bodyPr>
          <a:lstStyle/>
          <a:p>
            <a:pPr algn="ctr"/>
            <a:r>
              <a:rPr lang="fi-FI" sz="1200" dirty="0"/>
              <a:t>Payment refused via status update</a:t>
            </a:r>
          </a:p>
        </p:txBody>
      </p:sp>
      <p:cxnSp>
        <p:nvCxnSpPr>
          <p:cNvPr id="15" name="Connector: Elbow 14">
            <a:extLst>
              <a:ext uri="{FF2B5EF4-FFF2-40B4-BE49-F238E27FC236}">
                <a16:creationId xmlns:a16="http://schemas.microsoft.com/office/drawing/2014/main" id="{39858AA0-1E18-B7C4-883E-AD6FE503D8C3}"/>
              </a:ext>
            </a:extLst>
          </p:cNvPr>
          <p:cNvCxnSpPr>
            <a:cxnSpLocks/>
          </p:cNvCxnSpPr>
          <p:nvPr/>
        </p:nvCxnSpPr>
        <p:spPr>
          <a:xfrm rot="10800000" flipV="1">
            <a:off x="3704691" y="3429000"/>
            <a:ext cx="2487117" cy="83665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Heptagon 75">
            <a:extLst>
              <a:ext uri="{FF2B5EF4-FFF2-40B4-BE49-F238E27FC236}">
                <a16:creationId xmlns:a16="http://schemas.microsoft.com/office/drawing/2014/main" id="{FF305012-5D93-3167-7DD4-81B2F1B10C8C}"/>
              </a:ext>
            </a:extLst>
          </p:cNvPr>
          <p:cNvSpPr/>
          <p:nvPr/>
        </p:nvSpPr>
        <p:spPr>
          <a:xfrm>
            <a:off x="3154791" y="1725426"/>
            <a:ext cx="479288" cy="385261"/>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112" name="Heptagon 111">
            <a:extLst>
              <a:ext uri="{FF2B5EF4-FFF2-40B4-BE49-F238E27FC236}">
                <a16:creationId xmlns:a16="http://schemas.microsoft.com/office/drawing/2014/main" id="{84CB1CC4-A627-4596-577C-D1DEA467EC36}"/>
              </a:ext>
            </a:extLst>
          </p:cNvPr>
          <p:cNvSpPr/>
          <p:nvPr/>
        </p:nvSpPr>
        <p:spPr>
          <a:xfrm>
            <a:off x="1101425" y="3993012"/>
            <a:ext cx="263951" cy="239519"/>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cxnSp>
        <p:nvCxnSpPr>
          <p:cNvPr id="145" name="Connector: Elbow 144">
            <a:extLst>
              <a:ext uri="{FF2B5EF4-FFF2-40B4-BE49-F238E27FC236}">
                <a16:creationId xmlns:a16="http://schemas.microsoft.com/office/drawing/2014/main" id="{3E193B47-98A3-9EC0-9A65-1C13E7528EB8}"/>
              </a:ext>
            </a:extLst>
          </p:cNvPr>
          <p:cNvCxnSpPr>
            <a:cxnSpLocks/>
          </p:cNvCxnSpPr>
          <p:nvPr/>
        </p:nvCxnSpPr>
        <p:spPr>
          <a:xfrm rot="10800000">
            <a:off x="3704690" y="4265651"/>
            <a:ext cx="2487118" cy="53751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ADBC45A5-381E-38F4-9195-F4D145B817D8}"/>
              </a:ext>
            </a:extLst>
          </p:cNvPr>
          <p:cNvCxnSpPr>
            <a:cxnSpLocks/>
            <a:stCxn id="107" idx="1"/>
          </p:cNvCxnSpPr>
          <p:nvPr/>
        </p:nvCxnSpPr>
        <p:spPr>
          <a:xfrm rot="10800000" flipV="1">
            <a:off x="3403621" y="2197331"/>
            <a:ext cx="2861385" cy="1597340"/>
          </a:xfrm>
          <a:prstGeom prst="bentConnector3">
            <a:avLst>
              <a:gd name="adj1" fmla="val 9991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C301E4B-BF83-E2BE-FEAA-BDBCAE554850}"/>
              </a:ext>
            </a:extLst>
          </p:cNvPr>
          <p:cNvCxnSpPr>
            <a:cxnSpLocks/>
          </p:cNvCxnSpPr>
          <p:nvPr/>
        </p:nvCxnSpPr>
        <p:spPr>
          <a:xfrm flipH="1">
            <a:off x="1015996" y="4653432"/>
            <a:ext cx="193846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19" name="Group 18">
            <a:extLst>
              <a:ext uri="{FF2B5EF4-FFF2-40B4-BE49-F238E27FC236}">
                <a16:creationId xmlns:a16="http://schemas.microsoft.com/office/drawing/2014/main" id="{C6380F5D-C28E-CBC2-A4C2-F2EEE2B43AE4}"/>
              </a:ext>
            </a:extLst>
          </p:cNvPr>
          <p:cNvGrpSpPr/>
          <p:nvPr/>
        </p:nvGrpSpPr>
        <p:grpSpPr>
          <a:xfrm>
            <a:off x="1080977" y="3261251"/>
            <a:ext cx="1873480" cy="598585"/>
            <a:chOff x="1080977" y="3261251"/>
            <a:chExt cx="1873480" cy="598585"/>
          </a:xfrm>
        </p:grpSpPr>
        <p:sp>
          <p:nvSpPr>
            <p:cNvPr id="141" name="Heptagon 140">
              <a:extLst>
                <a:ext uri="{FF2B5EF4-FFF2-40B4-BE49-F238E27FC236}">
                  <a16:creationId xmlns:a16="http://schemas.microsoft.com/office/drawing/2014/main" id="{131DE6D8-AC7D-043B-828B-3454F3E56933}"/>
                </a:ext>
              </a:extLst>
            </p:cNvPr>
            <p:cNvSpPr/>
            <p:nvPr/>
          </p:nvSpPr>
          <p:spPr>
            <a:xfrm>
              <a:off x="1089681" y="3261251"/>
              <a:ext cx="263951" cy="239519"/>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cxnSp>
          <p:nvCxnSpPr>
            <p:cNvPr id="166" name="Straight Arrow Connector 165">
              <a:extLst>
                <a:ext uri="{FF2B5EF4-FFF2-40B4-BE49-F238E27FC236}">
                  <a16:creationId xmlns:a16="http://schemas.microsoft.com/office/drawing/2014/main" id="{F29D42C7-74F6-15A8-A765-1F217E35AE71}"/>
                </a:ext>
              </a:extLst>
            </p:cNvPr>
            <p:cNvCxnSpPr>
              <a:cxnSpLocks/>
            </p:cNvCxnSpPr>
            <p:nvPr/>
          </p:nvCxnSpPr>
          <p:spPr>
            <a:xfrm flipH="1">
              <a:off x="1080977" y="3859836"/>
              <a:ext cx="18085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4" name="TextBox 83">
              <a:extLst>
                <a:ext uri="{FF2B5EF4-FFF2-40B4-BE49-F238E27FC236}">
                  <a16:creationId xmlns:a16="http://schemas.microsoft.com/office/drawing/2014/main" id="{37535E82-21BF-76A7-964F-AE4A40760A68}"/>
                </a:ext>
              </a:extLst>
            </p:cNvPr>
            <p:cNvSpPr txBox="1"/>
            <p:nvPr/>
          </p:nvSpPr>
          <p:spPr>
            <a:xfrm>
              <a:off x="1233401" y="3388967"/>
              <a:ext cx="1721056" cy="461665"/>
            </a:xfrm>
            <a:prstGeom prst="rect">
              <a:avLst/>
            </a:prstGeom>
            <a:noFill/>
          </p:spPr>
          <p:txBody>
            <a:bodyPr wrap="square">
              <a:spAutoFit/>
            </a:bodyPr>
            <a:lstStyle/>
            <a:p>
              <a:pPr algn="ctr"/>
              <a:r>
                <a:rPr lang="fi-FI" sz="1200" dirty="0"/>
                <a:t>Application response message to PPF</a:t>
              </a:r>
            </a:p>
          </p:txBody>
        </p:sp>
      </p:grpSp>
      <p:sp>
        <p:nvSpPr>
          <p:cNvPr id="85" name="TextBox 84">
            <a:extLst>
              <a:ext uri="{FF2B5EF4-FFF2-40B4-BE49-F238E27FC236}">
                <a16:creationId xmlns:a16="http://schemas.microsoft.com/office/drawing/2014/main" id="{1D4DD863-CC71-A65F-49D9-AC4B19CC3ADA}"/>
              </a:ext>
            </a:extLst>
          </p:cNvPr>
          <p:cNvSpPr txBox="1"/>
          <p:nvPr/>
        </p:nvSpPr>
        <p:spPr>
          <a:xfrm>
            <a:off x="886080" y="4020910"/>
            <a:ext cx="2153050" cy="600164"/>
          </a:xfrm>
          <a:prstGeom prst="rect">
            <a:avLst/>
          </a:prstGeom>
          <a:noFill/>
        </p:spPr>
        <p:txBody>
          <a:bodyPr wrap="square">
            <a:spAutoFit/>
          </a:bodyPr>
          <a:lstStyle/>
          <a:p>
            <a:pPr algn="ctr"/>
            <a:r>
              <a:rPr lang="fi-FI" sz="1100" dirty="0"/>
              <a:t>Message Level response/Application response message to PDP</a:t>
            </a:r>
          </a:p>
        </p:txBody>
      </p:sp>
      <p:sp>
        <p:nvSpPr>
          <p:cNvPr id="87" name="Heptagon 86">
            <a:extLst>
              <a:ext uri="{FF2B5EF4-FFF2-40B4-BE49-F238E27FC236}">
                <a16:creationId xmlns:a16="http://schemas.microsoft.com/office/drawing/2014/main" id="{393B7211-4BDA-81CA-263A-138F32F90435}"/>
              </a:ext>
            </a:extLst>
          </p:cNvPr>
          <p:cNvSpPr/>
          <p:nvPr/>
        </p:nvSpPr>
        <p:spPr>
          <a:xfrm>
            <a:off x="7623086" y="2930212"/>
            <a:ext cx="445507" cy="402551"/>
          </a:xfrm>
          <a:prstGeom prst="heptagon">
            <a:avLst/>
          </a:prstGeom>
          <a:solidFill>
            <a:srgbClr val="F70F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88" name="TextBox 87">
            <a:extLst>
              <a:ext uri="{FF2B5EF4-FFF2-40B4-BE49-F238E27FC236}">
                <a16:creationId xmlns:a16="http://schemas.microsoft.com/office/drawing/2014/main" id="{41D84F40-2E82-71DE-38E9-EE107DC6D27B}"/>
              </a:ext>
            </a:extLst>
          </p:cNvPr>
          <p:cNvSpPr txBox="1"/>
          <p:nvPr/>
        </p:nvSpPr>
        <p:spPr>
          <a:xfrm>
            <a:off x="7804642" y="4822997"/>
            <a:ext cx="2465139" cy="461665"/>
          </a:xfrm>
          <a:prstGeom prst="rect">
            <a:avLst/>
          </a:prstGeom>
          <a:noFill/>
        </p:spPr>
        <p:txBody>
          <a:bodyPr wrap="square">
            <a:spAutoFit/>
          </a:bodyPr>
          <a:lstStyle>
            <a:defPPr>
              <a:defRPr lang="fi-FI"/>
            </a:defPPr>
            <a:lvl1pPr algn="ctr">
              <a:defRPr sz="1200"/>
            </a:lvl1pPr>
          </a:lstStyle>
          <a:p>
            <a:r>
              <a:rPr lang="fi-FI" dirty="0"/>
              <a:t>Payment refused with Application response message </a:t>
            </a:r>
          </a:p>
        </p:txBody>
      </p:sp>
      <p:sp>
        <p:nvSpPr>
          <p:cNvPr id="89" name="Heptagon 88">
            <a:extLst>
              <a:ext uri="{FF2B5EF4-FFF2-40B4-BE49-F238E27FC236}">
                <a16:creationId xmlns:a16="http://schemas.microsoft.com/office/drawing/2014/main" id="{BC77D049-F19A-A4AD-F439-0559511D8182}"/>
              </a:ext>
            </a:extLst>
          </p:cNvPr>
          <p:cNvSpPr/>
          <p:nvPr/>
        </p:nvSpPr>
        <p:spPr>
          <a:xfrm>
            <a:off x="7804642" y="4622610"/>
            <a:ext cx="350530" cy="406921"/>
          </a:xfrm>
          <a:prstGeom prst="heptag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200" b="1" dirty="0"/>
              <a:t>1</a:t>
            </a:r>
          </a:p>
        </p:txBody>
      </p:sp>
      <p:pic>
        <p:nvPicPr>
          <p:cNvPr id="106" name="Graphic 105">
            <a:extLst>
              <a:ext uri="{FF2B5EF4-FFF2-40B4-BE49-F238E27FC236}">
                <a16:creationId xmlns:a16="http://schemas.microsoft.com/office/drawing/2014/main" id="{13948355-3EAC-CFAF-8736-0FE1F4A55A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0826" y="1964311"/>
            <a:ext cx="496430" cy="496430"/>
          </a:xfrm>
          <a:prstGeom prst="rect">
            <a:avLst/>
          </a:prstGeom>
        </p:spPr>
      </p:pic>
      <p:pic>
        <p:nvPicPr>
          <p:cNvPr id="107" name="Graphic 106">
            <a:extLst>
              <a:ext uri="{FF2B5EF4-FFF2-40B4-BE49-F238E27FC236}">
                <a16:creationId xmlns:a16="http://schemas.microsoft.com/office/drawing/2014/main" id="{4E7A6DBC-D8F0-0FA8-B96A-2CC73606AD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65005" y="1847360"/>
            <a:ext cx="658356" cy="699942"/>
          </a:xfrm>
          <a:prstGeom prst="rect">
            <a:avLst/>
          </a:prstGeom>
        </p:spPr>
      </p:pic>
      <p:sp>
        <p:nvSpPr>
          <p:cNvPr id="109" name="TextBox 108">
            <a:extLst>
              <a:ext uri="{FF2B5EF4-FFF2-40B4-BE49-F238E27FC236}">
                <a16:creationId xmlns:a16="http://schemas.microsoft.com/office/drawing/2014/main" id="{589EED4B-3886-0162-9134-A41DE6367321}"/>
              </a:ext>
            </a:extLst>
          </p:cNvPr>
          <p:cNvSpPr txBox="1"/>
          <p:nvPr/>
        </p:nvSpPr>
        <p:spPr>
          <a:xfrm>
            <a:off x="5996237" y="2437050"/>
            <a:ext cx="1382065" cy="307777"/>
          </a:xfrm>
          <a:prstGeom prst="rect">
            <a:avLst/>
          </a:prstGeom>
          <a:noFill/>
        </p:spPr>
        <p:txBody>
          <a:bodyPr wrap="square" rtlCol="0">
            <a:spAutoFit/>
          </a:bodyPr>
          <a:lstStyle/>
          <a:p>
            <a:r>
              <a:rPr lang="en-US" sz="1400" b="1" dirty="0"/>
              <a:t>Basware AP</a:t>
            </a:r>
          </a:p>
        </p:txBody>
      </p:sp>
      <p:sp>
        <p:nvSpPr>
          <p:cNvPr id="6" name="Title 2">
            <a:extLst>
              <a:ext uri="{FF2B5EF4-FFF2-40B4-BE49-F238E27FC236}">
                <a16:creationId xmlns:a16="http://schemas.microsoft.com/office/drawing/2014/main" id="{0C6C59A5-2D8A-4F58-7C74-BEE642F8C5D9}"/>
              </a:ext>
            </a:extLst>
          </p:cNvPr>
          <p:cNvSpPr txBox="1">
            <a:spLocks/>
          </p:cNvSpPr>
          <p:nvPr/>
        </p:nvSpPr>
        <p:spPr>
          <a:xfrm>
            <a:off x="126145" y="117136"/>
            <a:ext cx="10783155" cy="6508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200" kern="1200">
                <a:solidFill>
                  <a:schemeClr val="bg1"/>
                </a:solidFill>
                <a:latin typeface="+mj-lt"/>
                <a:ea typeface="+mj-ea"/>
                <a:cs typeface="+mj-cs"/>
              </a:defRPr>
            </a:lvl1pPr>
          </a:lstStyle>
          <a:p>
            <a:r>
              <a:rPr lang="en-US" sz="4000" spc="400" dirty="0"/>
              <a:t>BUYER </a:t>
            </a:r>
            <a:r>
              <a:rPr lang="da-DK" sz="4000" spc="400" dirty="0"/>
              <a:t>REFUSING</a:t>
            </a:r>
            <a:r>
              <a:rPr lang="en-US" sz="4000" spc="400"/>
              <a:t> INVOICES </a:t>
            </a:r>
            <a:r>
              <a:rPr lang="en-US" sz="4000" spc="400" dirty="0"/>
              <a:t>EXAMPLE </a:t>
            </a:r>
            <a:endParaRPr lang="en-GB" sz="4000" dirty="0"/>
          </a:p>
        </p:txBody>
      </p:sp>
      <p:cxnSp>
        <p:nvCxnSpPr>
          <p:cNvPr id="23" name="Straight Arrow Connector 22">
            <a:extLst>
              <a:ext uri="{FF2B5EF4-FFF2-40B4-BE49-F238E27FC236}">
                <a16:creationId xmlns:a16="http://schemas.microsoft.com/office/drawing/2014/main" id="{010A6776-54D8-C19D-CE8E-3DB9BA53CEA1}"/>
              </a:ext>
            </a:extLst>
          </p:cNvPr>
          <p:cNvCxnSpPr>
            <a:cxnSpLocks/>
            <a:stCxn id="87" idx="6"/>
            <a:endCxn id="11" idx="1"/>
          </p:cNvCxnSpPr>
          <p:nvPr/>
        </p:nvCxnSpPr>
        <p:spPr>
          <a:xfrm flipV="1">
            <a:off x="7845840" y="1881300"/>
            <a:ext cx="692973" cy="1048912"/>
          </a:xfrm>
          <a:prstGeom prst="straightConnector1">
            <a:avLst/>
          </a:prstGeom>
          <a:ln>
            <a:solidFill>
              <a:srgbClr val="F70F5D"/>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FE9A68E-9093-4D40-886A-D300CF5CFF81}"/>
              </a:ext>
            </a:extLst>
          </p:cNvPr>
          <p:cNvSpPr txBox="1"/>
          <p:nvPr/>
        </p:nvSpPr>
        <p:spPr>
          <a:xfrm>
            <a:off x="2730950" y="4328580"/>
            <a:ext cx="1225484" cy="523220"/>
          </a:xfrm>
          <a:prstGeom prst="rect">
            <a:avLst/>
          </a:prstGeom>
          <a:noFill/>
        </p:spPr>
        <p:txBody>
          <a:bodyPr wrap="square" rtlCol="0">
            <a:spAutoFit/>
          </a:bodyPr>
          <a:lstStyle/>
          <a:p>
            <a:pPr algn="ctr"/>
            <a:r>
              <a:rPr lang="fi-FI" sz="1400" b="1" dirty="0"/>
              <a:t>Basware PDP</a:t>
            </a:r>
          </a:p>
        </p:txBody>
      </p:sp>
      <p:pic>
        <p:nvPicPr>
          <p:cNvPr id="64" name="Picture 63" descr="Icon&#10;&#10;Description automatically generated">
            <a:extLst>
              <a:ext uri="{FF2B5EF4-FFF2-40B4-BE49-F238E27FC236}">
                <a16:creationId xmlns:a16="http://schemas.microsoft.com/office/drawing/2014/main" id="{5279A2B5-B2E3-A8F0-2B10-EE48FDCEA1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6717" y="3542296"/>
            <a:ext cx="1084012" cy="1084012"/>
          </a:xfrm>
          <a:prstGeom prst="rect">
            <a:avLst/>
          </a:prstGeom>
        </p:spPr>
      </p:pic>
      <p:grpSp>
        <p:nvGrpSpPr>
          <p:cNvPr id="66" name="Group 65">
            <a:extLst>
              <a:ext uri="{FF2B5EF4-FFF2-40B4-BE49-F238E27FC236}">
                <a16:creationId xmlns:a16="http://schemas.microsoft.com/office/drawing/2014/main" id="{1AE2DEC6-C181-CF81-2D99-C21A58F735D4}"/>
              </a:ext>
            </a:extLst>
          </p:cNvPr>
          <p:cNvGrpSpPr/>
          <p:nvPr/>
        </p:nvGrpSpPr>
        <p:grpSpPr>
          <a:xfrm>
            <a:off x="6023628" y="4357512"/>
            <a:ext cx="1225484" cy="845793"/>
            <a:chOff x="5842629" y="4272146"/>
            <a:chExt cx="1225484" cy="845793"/>
          </a:xfrm>
        </p:grpSpPr>
        <p:pic>
          <p:nvPicPr>
            <p:cNvPr id="5" name="Picture 4" descr="A picture containing text, light, night sky&#10;&#10;Description automatically generated">
              <a:extLst>
                <a:ext uri="{FF2B5EF4-FFF2-40B4-BE49-F238E27FC236}">
                  <a16:creationId xmlns:a16="http://schemas.microsoft.com/office/drawing/2014/main" id="{7F7A1F39-362C-CBD0-7843-42A008F301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68015" y="4272146"/>
              <a:ext cx="761045" cy="757385"/>
            </a:xfrm>
            <a:prstGeom prst="rect">
              <a:avLst/>
            </a:prstGeom>
          </p:spPr>
        </p:pic>
        <p:sp>
          <p:nvSpPr>
            <p:cNvPr id="65" name="TextBox 64">
              <a:extLst>
                <a:ext uri="{FF2B5EF4-FFF2-40B4-BE49-F238E27FC236}">
                  <a16:creationId xmlns:a16="http://schemas.microsoft.com/office/drawing/2014/main" id="{761E6EE8-40D3-814F-6599-7C4F01B406CE}"/>
                </a:ext>
              </a:extLst>
            </p:cNvPr>
            <p:cNvSpPr txBox="1"/>
            <p:nvPr/>
          </p:nvSpPr>
          <p:spPr>
            <a:xfrm>
              <a:off x="5842629" y="4840940"/>
              <a:ext cx="1225484" cy="276999"/>
            </a:xfrm>
            <a:prstGeom prst="rect">
              <a:avLst/>
            </a:prstGeom>
            <a:noFill/>
          </p:spPr>
          <p:txBody>
            <a:bodyPr wrap="square" rtlCol="0">
              <a:spAutoFit/>
            </a:bodyPr>
            <a:lstStyle/>
            <a:p>
              <a:pPr algn="ctr"/>
              <a:r>
                <a:rPr lang="fi-FI" sz="1200" b="1" dirty="0"/>
                <a:t>SFTP</a:t>
              </a:r>
            </a:p>
          </p:txBody>
        </p:sp>
      </p:grpSp>
      <p:grpSp>
        <p:nvGrpSpPr>
          <p:cNvPr id="68" name="Group 67">
            <a:extLst>
              <a:ext uri="{FF2B5EF4-FFF2-40B4-BE49-F238E27FC236}">
                <a16:creationId xmlns:a16="http://schemas.microsoft.com/office/drawing/2014/main" id="{8815AD01-DD00-DC41-9992-D4BF5880D483}"/>
              </a:ext>
            </a:extLst>
          </p:cNvPr>
          <p:cNvGrpSpPr/>
          <p:nvPr/>
        </p:nvGrpSpPr>
        <p:grpSpPr>
          <a:xfrm>
            <a:off x="6005720" y="2995140"/>
            <a:ext cx="1225484" cy="1077661"/>
            <a:chOff x="6005720" y="2995140"/>
            <a:chExt cx="1225484" cy="1077661"/>
          </a:xfrm>
        </p:grpSpPr>
        <p:pic>
          <p:nvPicPr>
            <p:cNvPr id="4" name="Picture 3" descr="A picture containing text, light, night sky&#10;&#10;Description automatically generated">
              <a:extLst>
                <a:ext uri="{FF2B5EF4-FFF2-40B4-BE49-F238E27FC236}">
                  <a16:creationId xmlns:a16="http://schemas.microsoft.com/office/drawing/2014/main" id="{81665C2C-D813-E773-8D2F-70920E673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7940" y="2995140"/>
              <a:ext cx="761045" cy="757385"/>
            </a:xfrm>
            <a:prstGeom prst="rect">
              <a:avLst/>
            </a:prstGeom>
          </p:spPr>
        </p:pic>
        <p:sp>
          <p:nvSpPr>
            <p:cNvPr id="67" name="TextBox 66">
              <a:extLst>
                <a:ext uri="{FF2B5EF4-FFF2-40B4-BE49-F238E27FC236}">
                  <a16:creationId xmlns:a16="http://schemas.microsoft.com/office/drawing/2014/main" id="{398ED0EA-8ECB-933B-1B7A-CA354017A854}"/>
                </a:ext>
              </a:extLst>
            </p:cNvPr>
            <p:cNvSpPr txBox="1"/>
            <p:nvPr/>
          </p:nvSpPr>
          <p:spPr>
            <a:xfrm>
              <a:off x="6005720" y="3611136"/>
              <a:ext cx="1225484" cy="461665"/>
            </a:xfrm>
            <a:prstGeom prst="rect">
              <a:avLst/>
            </a:prstGeom>
            <a:noFill/>
          </p:spPr>
          <p:txBody>
            <a:bodyPr wrap="square" rtlCol="0">
              <a:spAutoFit/>
            </a:bodyPr>
            <a:lstStyle/>
            <a:p>
              <a:pPr algn="ctr"/>
              <a:r>
                <a:rPr lang="fi-FI" sz="1200" b="1" dirty="0"/>
                <a:t>Notification API</a:t>
              </a:r>
            </a:p>
          </p:txBody>
        </p:sp>
      </p:grpSp>
      <p:sp>
        <p:nvSpPr>
          <p:cNvPr id="25" name="TextBox 24">
            <a:extLst>
              <a:ext uri="{FF2B5EF4-FFF2-40B4-BE49-F238E27FC236}">
                <a16:creationId xmlns:a16="http://schemas.microsoft.com/office/drawing/2014/main" id="{4B48B0E1-AA3B-305B-744E-037854F2E5D4}"/>
              </a:ext>
            </a:extLst>
          </p:cNvPr>
          <p:cNvSpPr txBox="1"/>
          <p:nvPr/>
        </p:nvSpPr>
        <p:spPr>
          <a:xfrm>
            <a:off x="8239719" y="6105748"/>
            <a:ext cx="2446373" cy="523220"/>
          </a:xfrm>
          <a:prstGeom prst="rect">
            <a:avLst/>
          </a:prstGeom>
          <a:solidFill>
            <a:schemeClr val="accent2"/>
          </a:solidFill>
        </p:spPr>
        <p:txBody>
          <a:bodyPr wrap="square">
            <a:spAutoFit/>
          </a:bodyPr>
          <a:lstStyle/>
          <a:p>
            <a:pPr algn="ctr"/>
            <a:r>
              <a:rPr lang="fi-FI" sz="1400" b="1" dirty="0">
                <a:solidFill>
                  <a:schemeClr val="bg1"/>
                </a:solidFill>
              </a:rPr>
              <a:t>Flow monitoring available via Basware Portal</a:t>
            </a:r>
          </a:p>
        </p:txBody>
      </p:sp>
    </p:spTree>
    <p:extLst>
      <p:ext uri="{BB962C8B-B14F-4D97-AF65-F5344CB8AC3E}">
        <p14:creationId xmlns:p14="http://schemas.microsoft.com/office/powerpoint/2010/main" val="229720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126145" y="117136"/>
            <a:ext cx="10653205" cy="650875"/>
          </a:xfrm>
        </p:spPr>
        <p:txBody>
          <a:bodyPr/>
          <a:lstStyle/>
          <a:p>
            <a:r>
              <a:rPr lang="en-US" sz="4000" spc="400" dirty="0"/>
              <a:t>SUPPLIER SENDING PAYMENT RECEIPT EXAMPLE </a:t>
            </a:r>
            <a:endParaRPr lang="en-GB" sz="4000" dirty="0">
              <a:solidFill>
                <a:schemeClr val="bg1"/>
              </a:solidFill>
            </a:endParaRPr>
          </a:p>
        </p:txBody>
      </p:sp>
      <p:sp>
        <p:nvSpPr>
          <p:cNvPr id="2" name="Rectangle 1">
            <a:extLst>
              <a:ext uri="{FF2B5EF4-FFF2-40B4-BE49-F238E27FC236}">
                <a16:creationId xmlns:a16="http://schemas.microsoft.com/office/drawing/2014/main" id="{987978B4-DDCD-03E5-FF26-FCA2D4693056}"/>
              </a:ext>
            </a:extLst>
          </p:cNvPr>
          <p:cNvSpPr/>
          <p:nvPr/>
        </p:nvSpPr>
        <p:spPr>
          <a:xfrm>
            <a:off x="1015005" y="3492967"/>
            <a:ext cx="1426669" cy="768021"/>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dirty="0"/>
              <a:t>Supplier AR system</a:t>
            </a:r>
          </a:p>
        </p:txBody>
      </p:sp>
      <p:cxnSp>
        <p:nvCxnSpPr>
          <p:cNvPr id="7" name="Connector: Elbow 6">
            <a:extLst>
              <a:ext uri="{FF2B5EF4-FFF2-40B4-BE49-F238E27FC236}">
                <a16:creationId xmlns:a16="http://schemas.microsoft.com/office/drawing/2014/main" id="{F3195481-BD47-F57E-C1CA-BA93B1ED55A2}"/>
              </a:ext>
            </a:extLst>
          </p:cNvPr>
          <p:cNvCxnSpPr>
            <a:cxnSpLocks/>
            <a:stCxn id="2" idx="2"/>
          </p:cNvCxnSpPr>
          <p:nvPr/>
        </p:nvCxnSpPr>
        <p:spPr>
          <a:xfrm rot="16200000" flipH="1">
            <a:off x="3329874" y="2659453"/>
            <a:ext cx="1115370" cy="4318439"/>
          </a:xfrm>
          <a:prstGeom prst="bent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or: Elbow 7">
            <a:extLst>
              <a:ext uri="{FF2B5EF4-FFF2-40B4-BE49-F238E27FC236}">
                <a16:creationId xmlns:a16="http://schemas.microsoft.com/office/drawing/2014/main" id="{52A37587-B906-87B6-1E65-CC680FE1E23A}"/>
              </a:ext>
            </a:extLst>
          </p:cNvPr>
          <p:cNvCxnSpPr>
            <a:cxnSpLocks/>
            <a:endCxn id="2" idx="0"/>
          </p:cNvCxnSpPr>
          <p:nvPr/>
        </p:nvCxnSpPr>
        <p:spPr>
          <a:xfrm rot="16200000" flipH="1" flipV="1">
            <a:off x="4249407" y="962474"/>
            <a:ext cx="9426" cy="5051560"/>
          </a:xfrm>
          <a:prstGeom prst="bentConnector3">
            <a:avLst>
              <a:gd name="adj1" fmla="val -5696414"/>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B0E99F-1FC7-BDE2-047C-BE877B112AB1}"/>
              </a:ext>
            </a:extLst>
          </p:cNvPr>
          <p:cNvSpPr txBox="1"/>
          <p:nvPr/>
        </p:nvSpPr>
        <p:spPr>
          <a:xfrm>
            <a:off x="3079680" y="2493389"/>
            <a:ext cx="3016320" cy="954107"/>
          </a:xfrm>
          <a:prstGeom prst="rect">
            <a:avLst/>
          </a:prstGeom>
          <a:noFill/>
        </p:spPr>
        <p:txBody>
          <a:bodyPr wrap="square">
            <a:spAutoFit/>
          </a:bodyPr>
          <a:lstStyle/>
          <a:p>
            <a:pPr algn="ctr"/>
            <a:r>
              <a:rPr lang="fi-FI" sz="1400" dirty="0"/>
              <a:t>Supplier update invoice status</a:t>
            </a:r>
          </a:p>
          <a:p>
            <a:pPr algn="ctr"/>
            <a:r>
              <a:rPr lang="fi-FI" sz="1400" dirty="0"/>
              <a:t>(Payment received) using Invoice number and BUM ID</a:t>
            </a:r>
          </a:p>
          <a:p>
            <a:pPr algn="ctr"/>
            <a:endParaRPr lang="fi-FI" sz="1400" dirty="0"/>
          </a:p>
        </p:txBody>
      </p:sp>
      <p:cxnSp>
        <p:nvCxnSpPr>
          <p:cNvPr id="15" name="Connector: Elbow 14">
            <a:extLst>
              <a:ext uri="{FF2B5EF4-FFF2-40B4-BE49-F238E27FC236}">
                <a16:creationId xmlns:a16="http://schemas.microsoft.com/office/drawing/2014/main" id="{39858AA0-1E18-B7C4-883E-AD6FE503D8C3}"/>
              </a:ext>
            </a:extLst>
          </p:cNvPr>
          <p:cNvCxnSpPr>
            <a:cxnSpLocks/>
          </p:cNvCxnSpPr>
          <p:nvPr/>
        </p:nvCxnSpPr>
        <p:spPr>
          <a:xfrm>
            <a:off x="7513021" y="3750591"/>
            <a:ext cx="641187" cy="69320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8AE2DCA-ABFF-7B74-B9D3-08B1C7454FD6}"/>
              </a:ext>
            </a:extLst>
          </p:cNvPr>
          <p:cNvSpPr txBox="1"/>
          <p:nvPr/>
        </p:nvSpPr>
        <p:spPr>
          <a:xfrm>
            <a:off x="9482751" y="4168986"/>
            <a:ext cx="2112220" cy="523220"/>
          </a:xfrm>
          <a:prstGeom prst="rect">
            <a:avLst/>
          </a:prstGeom>
          <a:noFill/>
        </p:spPr>
        <p:txBody>
          <a:bodyPr wrap="square">
            <a:spAutoFit/>
          </a:bodyPr>
          <a:lstStyle/>
          <a:p>
            <a:pPr algn="ctr"/>
            <a:r>
              <a:rPr lang="fi-FI" sz="1400" dirty="0"/>
              <a:t>Application response message to PPF</a:t>
            </a:r>
          </a:p>
        </p:txBody>
      </p:sp>
      <p:sp>
        <p:nvSpPr>
          <p:cNvPr id="76" name="Heptagon 75">
            <a:extLst>
              <a:ext uri="{FF2B5EF4-FFF2-40B4-BE49-F238E27FC236}">
                <a16:creationId xmlns:a16="http://schemas.microsoft.com/office/drawing/2014/main" id="{FF305012-5D93-3167-7DD4-81B2F1B10C8C}"/>
              </a:ext>
            </a:extLst>
          </p:cNvPr>
          <p:cNvSpPr/>
          <p:nvPr/>
        </p:nvSpPr>
        <p:spPr>
          <a:xfrm>
            <a:off x="2841425" y="2418131"/>
            <a:ext cx="369608" cy="340524"/>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sp>
        <p:nvSpPr>
          <p:cNvPr id="81" name="Heptagon 80">
            <a:extLst>
              <a:ext uri="{FF2B5EF4-FFF2-40B4-BE49-F238E27FC236}">
                <a16:creationId xmlns:a16="http://schemas.microsoft.com/office/drawing/2014/main" id="{3C47DAA2-0B1C-71C2-6226-535A07123932}"/>
              </a:ext>
            </a:extLst>
          </p:cNvPr>
          <p:cNvSpPr/>
          <p:nvPr/>
        </p:nvSpPr>
        <p:spPr>
          <a:xfrm>
            <a:off x="9539702" y="3679123"/>
            <a:ext cx="421248" cy="413779"/>
          </a:xfrm>
          <a:prstGeom prst="hept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sp>
        <p:nvSpPr>
          <p:cNvPr id="143" name="TextBox 142">
            <a:extLst>
              <a:ext uri="{FF2B5EF4-FFF2-40B4-BE49-F238E27FC236}">
                <a16:creationId xmlns:a16="http://schemas.microsoft.com/office/drawing/2014/main" id="{3DD2460C-2622-2AF8-47C7-8C2A401C3FD9}"/>
              </a:ext>
            </a:extLst>
          </p:cNvPr>
          <p:cNvSpPr txBox="1"/>
          <p:nvPr/>
        </p:nvSpPr>
        <p:spPr>
          <a:xfrm>
            <a:off x="3012787" y="5582528"/>
            <a:ext cx="2329117" cy="523220"/>
          </a:xfrm>
          <a:prstGeom prst="rect">
            <a:avLst/>
          </a:prstGeom>
          <a:noFill/>
        </p:spPr>
        <p:txBody>
          <a:bodyPr wrap="square">
            <a:spAutoFit/>
          </a:bodyPr>
          <a:lstStyle/>
          <a:p>
            <a:pPr algn="ctr"/>
            <a:r>
              <a:rPr lang="fi-FI" sz="1400" dirty="0"/>
              <a:t>Application response message</a:t>
            </a:r>
          </a:p>
        </p:txBody>
      </p:sp>
      <p:sp>
        <p:nvSpPr>
          <p:cNvPr id="144" name="Heptagon 143">
            <a:extLst>
              <a:ext uri="{FF2B5EF4-FFF2-40B4-BE49-F238E27FC236}">
                <a16:creationId xmlns:a16="http://schemas.microsoft.com/office/drawing/2014/main" id="{D0D0899B-DEB4-F1FD-F3E4-9C227FDC7409}"/>
              </a:ext>
            </a:extLst>
          </p:cNvPr>
          <p:cNvSpPr/>
          <p:nvPr/>
        </p:nvSpPr>
        <p:spPr>
          <a:xfrm>
            <a:off x="2815729" y="5388318"/>
            <a:ext cx="461798" cy="360981"/>
          </a:xfrm>
          <a:prstGeom prst="heptagon">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1</a:t>
            </a:r>
          </a:p>
        </p:txBody>
      </p:sp>
      <p:cxnSp>
        <p:nvCxnSpPr>
          <p:cNvPr id="145" name="Connector: Elbow 144">
            <a:extLst>
              <a:ext uri="{FF2B5EF4-FFF2-40B4-BE49-F238E27FC236}">
                <a16:creationId xmlns:a16="http://schemas.microsoft.com/office/drawing/2014/main" id="{3E193B47-98A3-9EC0-9A65-1C13E7528EB8}"/>
              </a:ext>
            </a:extLst>
          </p:cNvPr>
          <p:cNvCxnSpPr>
            <a:cxnSpLocks/>
          </p:cNvCxnSpPr>
          <p:nvPr/>
        </p:nvCxnSpPr>
        <p:spPr>
          <a:xfrm flipV="1">
            <a:off x="7513021" y="4443791"/>
            <a:ext cx="641187" cy="81560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F29D42C7-74F6-15A8-A765-1F217E35AE71}"/>
              </a:ext>
            </a:extLst>
          </p:cNvPr>
          <p:cNvCxnSpPr>
            <a:cxnSpLocks/>
            <a:endCxn id="16" idx="3"/>
          </p:cNvCxnSpPr>
          <p:nvPr/>
        </p:nvCxnSpPr>
        <p:spPr>
          <a:xfrm flipV="1">
            <a:off x="9530296" y="4430596"/>
            <a:ext cx="2064675" cy="1319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168" name="Straight Arrow Connector 167">
            <a:extLst>
              <a:ext uri="{FF2B5EF4-FFF2-40B4-BE49-F238E27FC236}">
                <a16:creationId xmlns:a16="http://schemas.microsoft.com/office/drawing/2014/main" id="{4E801F24-E932-A0F1-9656-356D3F809F62}"/>
              </a:ext>
            </a:extLst>
          </p:cNvPr>
          <p:cNvCxnSpPr>
            <a:cxnSpLocks/>
            <a:stCxn id="2" idx="3"/>
          </p:cNvCxnSpPr>
          <p:nvPr/>
        </p:nvCxnSpPr>
        <p:spPr>
          <a:xfrm flipV="1">
            <a:off x="2441674" y="3867551"/>
            <a:ext cx="3605105" cy="94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2919097D-3A9D-0A1D-D096-44B9F1C26DC2}"/>
              </a:ext>
            </a:extLst>
          </p:cNvPr>
          <p:cNvSpPr txBox="1"/>
          <p:nvPr/>
        </p:nvSpPr>
        <p:spPr>
          <a:xfrm>
            <a:off x="574199" y="1475699"/>
            <a:ext cx="2241530" cy="738664"/>
          </a:xfrm>
          <a:prstGeom prst="rect">
            <a:avLst/>
          </a:prstGeom>
          <a:solidFill>
            <a:schemeClr val="accent1"/>
          </a:solidFill>
        </p:spPr>
        <p:txBody>
          <a:bodyPr wrap="square">
            <a:spAutoFit/>
          </a:bodyPr>
          <a:lstStyle/>
          <a:p>
            <a:pPr algn="ctr"/>
            <a:r>
              <a:rPr lang="fi-FI" sz="1400" b="1" dirty="0">
                <a:solidFill>
                  <a:schemeClr val="bg1"/>
                </a:solidFill>
              </a:rPr>
              <a:t>Supplier must match the invoice number with BUM ID</a:t>
            </a:r>
          </a:p>
        </p:txBody>
      </p:sp>
      <p:sp>
        <p:nvSpPr>
          <p:cNvPr id="174" name="Heptagon 173">
            <a:extLst>
              <a:ext uri="{FF2B5EF4-FFF2-40B4-BE49-F238E27FC236}">
                <a16:creationId xmlns:a16="http://schemas.microsoft.com/office/drawing/2014/main" id="{55138802-9293-131C-8B51-D2C30C681F67}"/>
              </a:ext>
            </a:extLst>
          </p:cNvPr>
          <p:cNvSpPr/>
          <p:nvPr/>
        </p:nvSpPr>
        <p:spPr>
          <a:xfrm>
            <a:off x="9562724" y="4646645"/>
            <a:ext cx="421248" cy="413779"/>
          </a:xfrm>
          <a:prstGeom prst="heptagon">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2</a:t>
            </a:r>
          </a:p>
        </p:txBody>
      </p:sp>
      <p:pic>
        <p:nvPicPr>
          <p:cNvPr id="12" name="Picture 11" descr="Icon&#10;&#10;Description automatically generated">
            <a:extLst>
              <a:ext uri="{FF2B5EF4-FFF2-40B4-BE49-F238E27FC236}">
                <a16:creationId xmlns:a16="http://schemas.microsoft.com/office/drawing/2014/main" id="{D2DE3EB3-54AA-02FF-E049-10816A895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6473" y="3750591"/>
            <a:ext cx="1084012" cy="1084012"/>
          </a:xfrm>
          <a:prstGeom prst="rect">
            <a:avLst/>
          </a:prstGeom>
        </p:spPr>
      </p:pic>
      <p:sp>
        <p:nvSpPr>
          <p:cNvPr id="13" name="TextBox 12">
            <a:extLst>
              <a:ext uri="{FF2B5EF4-FFF2-40B4-BE49-F238E27FC236}">
                <a16:creationId xmlns:a16="http://schemas.microsoft.com/office/drawing/2014/main" id="{3487083E-6800-5EAC-C464-6E90A4F36596}"/>
              </a:ext>
            </a:extLst>
          </p:cNvPr>
          <p:cNvSpPr txBox="1"/>
          <p:nvPr/>
        </p:nvSpPr>
        <p:spPr>
          <a:xfrm>
            <a:off x="8217281" y="4589984"/>
            <a:ext cx="1225484" cy="523220"/>
          </a:xfrm>
          <a:prstGeom prst="rect">
            <a:avLst/>
          </a:prstGeom>
          <a:noFill/>
        </p:spPr>
        <p:txBody>
          <a:bodyPr wrap="square" rtlCol="0">
            <a:spAutoFit/>
          </a:bodyPr>
          <a:lstStyle/>
          <a:p>
            <a:pPr algn="ctr"/>
            <a:r>
              <a:rPr lang="fi-FI" sz="1400" b="1" dirty="0"/>
              <a:t>Basware PDP</a:t>
            </a:r>
          </a:p>
        </p:txBody>
      </p:sp>
      <p:grpSp>
        <p:nvGrpSpPr>
          <p:cNvPr id="14" name="Group 13">
            <a:extLst>
              <a:ext uri="{FF2B5EF4-FFF2-40B4-BE49-F238E27FC236}">
                <a16:creationId xmlns:a16="http://schemas.microsoft.com/office/drawing/2014/main" id="{35748B99-2CDF-3B0F-6073-0F308CA1643C}"/>
              </a:ext>
            </a:extLst>
          </p:cNvPr>
          <p:cNvGrpSpPr/>
          <p:nvPr/>
        </p:nvGrpSpPr>
        <p:grpSpPr>
          <a:xfrm>
            <a:off x="6228291" y="3221186"/>
            <a:ext cx="1225484" cy="1077661"/>
            <a:chOff x="6005720" y="2995140"/>
            <a:chExt cx="1225484" cy="1077661"/>
          </a:xfrm>
        </p:grpSpPr>
        <p:pic>
          <p:nvPicPr>
            <p:cNvPr id="18" name="Picture 17" descr="A picture containing text, light, night sky&#10;&#10;Description automatically generated">
              <a:extLst>
                <a:ext uri="{FF2B5EF4-FFF2-40B4-BE49-F238E27FC236}">
                  <a16:creationId xmlns:a16="http://schemas.microsoft.com/office/drawing/2014/main" id="{167E7872-432A-2FE9-82D7-C4109D3659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940" y="2995140"/>
              <a:ext cx="761045" cy="757385"/>
            </a:xfrm>
            <a:prstGeom prst="rect">
              <a:avLst/>
            </a:prstGeom>
          </p:spPr>
        </p:pic>
        <p:sp>
          <p:nvSpPr>
            <p:cNvPr id="19" name="TextBox 18">
              <a:extLst>
                <a:ext uri="{FF2B5EF4-FFF2-40B4-BE49-F238E27FC236}">
                  <a16:creationId xmlns:a16="http://schemas.microsoft.com/office/drawing/2014/main" id="{CDC92892-E543-46A2-18AF-5CF33E0939E9}"/>
                </a:ext>
              </a:extLst>
            </p:cNvPr>
            <p:cNvSpPr txBox="1"/>
            <p:nvPr/>
          </p:nvSpPr>
          <p:spPr>
            <a:xfrm>
              <a:off x="6005720" y="3611136"/>
              <a:ext cx="1225484" cy="461665"/>
            </a:xfrm>
            <a:prstGeom prst="rect">
              <a:avLst/>
            </a:prstGeom>
            <a:noFill/>
          </p:spPr>
          <p:txBody>
            <a:bodyPr wrap="square" rtlCol="0">
              <a:spAutoFit/>
            </a:bodyPr>
            <a:lstStyle/>
            <a:p>
              <a:pPr algn="ctr"/>
              <a:r>
                <a:rPr lang="fi-FI" sz="1200" b="1" dirty="0"/>
                <a:t>Notification API</a:t>
              </a:r>
            </a:p>
          </p:txBody>
        </p:sp>
      </p:grpSp>
      <p:grpSp>
        <p:nvGrpSpPr>
          <p:cNvPr id="20" name="Group 19">
            <a:extLst>
              <a:ext uri="{FF2B5EF4-FFF2-40B4-BE49-F238E27FC236}">
                <a16:creationId xmlns:a16="http://schemas.microsoft.com/office/drawing/2014/main" id="{8AB40CA4-F8A6-E1AE-9886-364381705C09}"/>
              </a:ext>
            </a:extLst>
          </p:cNvPr>
          <p:cNvGrpSpPr/>
          <p:nvPr/>
        </p:nvGrpSpPr>
        <p:grpSpPr>
          <a:xfrm>
            <a:off x="6228291" y="4875235"/>
            <a:ext cx="1225484" cy="845793"/>
            <a:chOff x="5842629" y="4272146"/>
            <a:chExt cx="1225484" cy="845793"/>
          </a:xfrm>
        </p:grpSpPr>
        <p:pic>
          <p:nvPicPr>
            <p:cNvPr id="21" name="Picture 20" descr="A picture containing text, light, night sky&#10;&#10;Description automatically generated">
              <a:extLst>
                <a:ext uri="{FF2B5EF4-FFF2-40B4-BE49-F238E27FC236}">
                  <a16:creationId xmlns:a16="http://schemas.microsoft.com/office/drawing/2014/main" id="{FFFBB378-FC61-E815-FA9D-6F4852AB6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015" y="4272146"/>
              <a:ext cx="761045" cy="757385"/>
            </a:xfrm>
            <a:prstGeom prst="rect">
              <a:avLst/>
            </a:prstGeom>
          </p:spPr>
        </p:pic>
        <p:sp>
          <p:nvSpPr>
            <p:cNvPr id="22" name="TextBox 21">
              <a:extLst>
                <a:ext uri="{FF2B5EF4-FFF2-40B4-BE49-F238E27FC236}">
                  <a16:creationId xmlns:a16="http://schemas.microsoft.com/office/drawing/2014/main" id="{E9080F25-4D08-1607-052D-B04047877CF9}"/>
                </a:ext>
              </a:extLst>
            </p:cNvPr>
            <p:cNvSpPr txBox="1"/>
            <p:nvPr/>
          </p:nvSpPr>
          <p:spPr>
            <a:xfrm>
              <a:off x="5842629" y="4840940"/>
              <a:ext cx="1225484" cy="276999"/>
            </a:xfrm>
            <a:prstGeom prst="rect">
              <a:avLst/>
            </a:prstGeom>
            <a:noFill/>
          </p:spPr>
          <p:txBody>
            <a:bodyPr wrap="square" rtlCol="0">
              <a:spAutoFit/>
            </a:bodyPr>
            <a:lstStyle/>
            <a:p>
              <a:pPr algn="ctr"/>
              <a:r>
                <a:rPr lang="fi-FI" sz="1200" b="1" dirty="0"/>
                <a:t>SFTP</a:t>
              </a:r>
            </a:p>
          </p:txBody>
        </p:sp>
      </p:grpSp>
      <p:cxnSp>
        <p:nvCxnSpPr>
          <p:cNvPr id="25" name="Straight Arrow Connector 24">
            <a:extLst>
              <a:ext uri="{FF2B5EF4-FFF2-40B4-BE49-F238E27FC236}">
                <a16:creationId xmlns:a16="http://schemas.microsoft.com/office/drawing/2014/main" id="{76D3D3EE-BE56-644D-1D77-93CF4E20181B}"/>
              </a:ext>
            </a:extLst>
          </p:cNvPr>
          <p:cNvCxnSpPr>
            <a:cxnSpLocks/>
            <a:stCxn id="76" idx="4"/>
            <a:endCxn id="173" idx="2"/>
          </p:cNvCxnSpPr>
          <p:nvPr/>
        </p:nvCxnSpPr>
        <p:spPr>
          <a:xfrm flipH="1" flipV="1">
            <a:off x="1694964" y="2214363"/>
            <a:ext cx="1146460" cy="4227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2746DE2-EDBA-0954-0254-E0B7C0BFB2BD}"/>
              </a:ext>
            </a:extLst>
          </p:cNvPr>
          <p:cNvSpPr txBox="1"/>
          <p:nvPr/>
        </p:nvSpPr>
        <p:spPr>
          <a:xfrm>
            <a:off x="8239719" y="6105748"/>
            <a:ext cx="2446373" cy="523220"/>
          </a:xfrm>
          <a:prstGeom prst="rect">
            <a:avLst/>
          </a:prstGeom>
          <a:solidFill>
            <a:schemeClr val="accent2"/>
          </a:solidFill>
        </p:spPr>
        <p:txBody>
          <a:bodyPr wrap="square">
            <a:spAutoFit/>
          </a:bodyPr>
          <a:lstStyle/>
          <a:p>
            <a:pPr algn="ctr"/>
            <a:r>
              <a:rPr lang="fi-FI" sz="1400" b="1" dirty="0">
                <a:solidFill>
                  <a:schemeClr val="bg1"/>
                </a:solidFill>
              </a:rPr>
              <a:t>Flow monitoring available via Basware Portal</a:t>
            </a:r>
          </a:p>
        </p:txBody>
      </p:sp>
    </p:spTree>
    <p:extLst>
      <p:ext uri="{BB962C8B-B14F-4D97-AF65-F5344CB8AC3E}">
        <p14:creationId xmlns:p14="http://schemas.microsoft.com/office/powerpoint/2010/main" val="303760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586E07-5720-449C-C005-46F558F84C9D}"/>
              </a:ext>
            </a:extLst>
          </p:cNvPr>
          <p:cNvSpPr>
            <a:spLocks noGrp="1"/>
          </p:cNvSpPr>
          <p:nvPr>
            <p:ph type="ctrTitle"/>
          </p:nvPr>
        </p:nvSpPr>
        <p:spPr/>
        <p:txBody>
          <a:bodyPr/>
          <a:lstStyle/>
          <a:p>
            <a:r>
              <a:rPr lang="en-GB" dirty="0"/>
              <a:t>FORMATS AND INTEGRATION OPTIONS</a:t>
            </a:r>
            <a:endParaRPr lang="en-US" dirty="0"/>
          </a:p>
        </p:txBody>
      </p:sp>
    </p:spTree>
    <p:extLst>
      <p:ext uri="{BB962C8B-B14F-4D97-AF65-F5344CB8AC3E}">
        <p14:creationId xmlns:p14="http://schemas.microsoft.com/office/powerpoint/2010/main" val="423515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CE92845-4166-8612-F735-C6A01CB94DC8}"/>
              </a:ext>
            </a:extLst>
          </p:cNvPr>
          <p:cNvSpPr>
            <a:spLocks noGrp="1"/>
          </p:cNvSpPr>
          <p:nvPr>
            <p:ph type="body" sz="quarter" idx="26"/>
          </p:nvPr>
        </p:nvSpPr>
        <p:spPr>
          <a:xfrm>
            <a:off x="4025077" y="3343892"/>
            <a:ext cx="633039" cy="385763"/>
          </a:xfrm>
        </p:spPr>
        <p:txBody>
          <a:bodyPr/>
          <a:lstStyle/>
          <a:p>
            <a:r>
              <a:rPr lang="en-US" dirty="0"/>
              <a:t>4</a:t>
            </a:r>
          </a:p>
        </p:txBody>
      </p:sp>
      <p:sp>
        <p:nvSpPr>
          <p:cNvPr id="9" name="Text Placeholder 8">
            <a:extLst>
              <a:ext uri="{FF2B5EF4-FFF2-40B4-BE49-F238E27FC236}">
                <a16:creationId xmlns:a16="http://schemas.microsoft.com/office/drawing/2014/main" id="{244DA96B-D10E-A1C2-9C44-67C9B24D5B61}"/>
              </a:ext>
            </a:extLst>
          </p:cNvPr>
          <p:cNvSpPr>
            <a:spLocks noGrp="1"/>
          </p:cNvSpPr>
          <p:nvPr>
            <p:ph type="body" sz="quarter" idx="27"/>
          </p:nvPr>
        </p:nvSpPr>
        <p:spPr>
          <a:xfrm>
            <a:off x="4025077" y="4233541"/>
            <a:ext cx="633039" cy="385763"/>
          </a:xfrm>
        </p:spPr>
        <p:txBody>
          <a:bodyPr/>
          <a:lstStyle/>
          <a:p>
            <a:r>
              <a:rPr lang="en-US" dirty="0"/>
              <a:t>5</a:t>
            </a:r>
          </a:p>
        </p:txBody>
      </p:sp>
      <p:sp>
        <p:nvSpPr>
          <p:cNvPr id="11" name="Text Placeholder 10">
            <a:extLst>
              <a:ext uri="{FF2B5EF4-FFF2-40B4-BE49-F238E27FC236}">
                <a16:creationId xmlns:a16="http://schemas.microsoft.com/office/drawing/2014/main" id="{212EE147-0B08-45A4-3797-D4C8328BAD10}"/>
              </a:ext>
            </a:extLst>
          </p:cNvPr>
          <p:cNvSpPr>
            <a:spLocks noGrp="1"/>
          </p:cNvSpPr>
          <p:nvPr>
            <p:ph type="body" sz="quarter" idx="28"/>
          </p:nvPr>
        </p:nvSpPr>
        <p:spPr>
          <a:xfrm>
            <a:off x="4025077" y="5669106"/>
            <a:ext cx="633039" cy="385763"/>
          </a:xfrm>
        </p:spPr>
        <p:txBody>
          <a:bodyPr/>
          <a:lstStyle/>
          <a:p>
            <a:r>
              <a:rPr lang="en-US" dirty="0"/>
              <a:t>6</a:t>
            </a:r>
          </a:p>
        </p:txBody>
      </p:sp>
      <p:sp>
        <p:nvSpPr>
          <p:cNvPr id="17" name="Text Placeholder 16">
            <a:extLst>
              <a:ext uri="{FF2B5EF4-FFF2-40B4-BE49-F238E27FC236}">
                <a16:creationId xmlns:a16="http://schemas.microsoft.com/office/drawing/2014/main" id="{B762AB19-D182-D01D-637C-CB9A73CEBFD7}"/>
              </a:ext>
            </a:extLst>
          </p:cNvPr>
          <p:cNvSpPr>
            <a:spLocks noGrp="1"/>
          </p:cNvSpPr>
          <p:nvPr>
            <p:ph type="body" sz="quarter" idx="29"/>
          </p:nvPr>
        </p:nvSpPr>
        <p:spPr>
          <a:xfrm>
            <a:off x="4786716" y="674945"/>
            <a:ext cx="6899275" cy="603250"/>
          </a:xfrm>
        </p:spPr>
        <p:txBody>
          <a:bodyPr/>
          <a:lstStyle/>
          <a:p>
            <a:r>
              <a:rPr lang="en-US" b="1" dirty="0">
                <a:solidFill>
                  <a:srgbClr val="000000"/>
                </a:solidFill>
                <a:latin typeface="Calibri" panose="020F0502020204030204" pitchFamily="34" charset="0"/>
              </a:rPr>
              <a:t>FRANCE 2024 MAIN FORMAT - UBL 2.1</a:t>
            </a:r>
          </a:p>
        </p:txBody>
      </p:sp>
      <p:sp>
        <p:nvSpPr>
          <p:cNvPr id="23" name="Text Placeholder 22">
            <a:extLst>
              <a:ext uri="{FF2B5EF4-FFF2-40B4-BE49-F238E27FC236}">
                <a16:creationId xmlns:a16="http://schemas.microsoft.com/office/drawing/2014/main" id="{EE774277-71FE-0423-F961-3C4EFADD81D4}"/>
              </a:ext>
            </a:extLst>
          </p:cNvPr>
          <p:cNvSpPr>
            <a:spLocks noGrp="1"/>
          </p:cNvSpPr>
          <p:nvPr>
            <p:ph type="body" sz="quarter" idx="30"/>
          </p:nvPr>
        </p:nvSpPr>
        <p:spPr>
          <a:xfrm>
            <a:off x="4786716" y="1563946"/>
            <a:ext cx="6899275" cy="603250"/>
          </a:xfrm>
        </p:spPr>
        <p:txBody>
          <a:bodyPr/>
          <a:lstStyle/>
          <a:p>
            <a:r>
              <a:rPr lang="en-US" b="1" dirty="0">
                <a:solidFill>
                  <a:srgbClr val="000000"/>
                </a:solidFill>
                <a:latin typeface="Calibri" panose="020F0502020204030204" pitchFamily="34" charset="0"/>
              </a:rPr>
              <a:t>FRANCE 2024 MAIN FORMAT - FACTUR-X</a:t>
            </a:r>
          </a:p>
        </p:txBody>
      </p:sp>
      <p:sp>
        <p:nvSpPr>
          <p:cNvPr id="24" name="Text Placeholder 23">
            <a:extLst>
              <a:ext uri="{FF2B5EF4-FFF2-40B4-BE49-F238E27FC236}">
                <a16:creationId xmlns:a16="http://schemas.microsoft.com/office/drawing/2014/main" id="{D359F719-EBBA-C435-8549-D8D42F436B97}"/>
              </a:ext>
            </a:extLst>
          </p:cNvPr>
          <p:cNvSpPr>
            <a:spLocks noGrp="1"/>
          </p:cNvSpPr>
          <p:nvPr>
            <p:ph type="body" sz="quarter" idx="31"/>
          </p:nvPr>
        </p:nvSpPr>
        <p:spPr>
          <a:xfrm>
            <a:off x="4786716" y="2452947"/>
            <a:ext cx="6899275" cy="603250"/>
          </a:xfrm>
        </p:spPr>
        <p:txBody>
          <a:bodyPr/>
          <a:lstStyle/>
          <a:p>
            <a:r>
              <a:rPr lang="en-US" b="1" dirty="0">
                <a:solidFill>
                  <a:srgbClr val="000000"/>
                </a:solidFill>
                <a:latin typeface="Calibri" panose="020F0502020204030204" pitchFamily="34" charset="0"/>
              </a:rPr>
              <a:t>FRANCE 2024 MAIN FORMAT - CII</a:t>
            </a:r>
          </a:p>
        </p:txBody>
      </p:sp>
      <p:sp>
        <p:nvSpPr>
          <p:cNvPr id="26" name="Text Placeholder 25">
            <a:extLst>
              <a:ext uri="{FF2B5EF4-FFF2-40B4-BE49-F238E27FC236}">
                <a16:creationId xmlns:a16="http://schemas.microsoft.com/office/drawing/2014/main" id="{3AF10A77-61D0-C38C-055E-263BB98D485B}"/>
              </a:ext>
            </a:extLst>
          </p:cNvPr>
          <p:cNvSpPr>
            <a:spLocks noGrp="1"/>
          </p:cNvSpPr>
          <p:nvPr>
            <p:ph type="body" sz="quarter" idx="32"/>
          </p:nvPr>
        </p:nvSpPr>
        <p:spPr>
          <a:xfrm>
            <a:off x="4786716" y="3341948"/>
            <a:ext cx="7802232" cy="603250"/>
          </a:xfrm>
        </p:spPr>
        <p:txBody>
          <a:bodyPr/>
          <a:lstStyle/>
          <a:p>
            <a:r>
              <a:rPr lang="en-US" b="1" dirty="0">
                <a:solidFill>
                  <a:srgbClr val="000000"/>
                </a:solidFill>
                <a:latin typeface="Calibri" panose="020F0502020204030204" pitchFamily="34" charset="0"/>
              </a:rPr>
              <a:t>BASWARE CORE FORMATS - </a:t>
            </a:r>
            <a:r>
              <a:rPr lang="da-DK" b="1" dirty="0">
                <a:solidFill>
                  <a:srgbClr val="000000"/>
                </a:solidFill>
                <a:latin typeface="Calibri" panose="020F0502020204030204" pitchFamily="34" charset="0"/>
              </a:rPr>
              <a:t>TEAPPS 3.0 </a:t>
            </a:r>
            <a:endParaRPr lang="en-US" b="1" dirty="0">
              <a:solidFill>
                <a:srgbClr val="000000"/>
              </a:solidFill>
              <a:latin typeface="Calibri" panose="020F0502020204030204" pitchFamily="34" charset="0"/>
            </a:endParaRPr>
          </a:p>
        </p:txBody>
      </p:sp>
      <p:sp>
        <p:nvSpPr>
          <p:cNvPr id="27" name="Text Placeholder 26">
            <a:extLst>
              <a:ext uri="{FF2B5EF4-FFF2-40B4-BE49-F238E27FC236}">
                <a16:creationId xmlns:a16="http://schemas.microsoft.com/office/drawing/2014/main" id="{87FB60FD-6FCA-2159-E0CA-C94093741F18}"/>
              </a:ext>
            </a:extLst>
          </p:cNvPr>
          <p:cNvSpPr>
            <a:spLocks noGrp="1"/>
          </p:cNvSpPr>
          <p:nvPr>
            <p:ph type="body" sz="quarter" idx="33"/>
          </p:nvPr>
        </p:nvSpPr>
        <p:spPr>
          <a:xfrm>
            <a:off x="4786716" y="4230949"/>
            <a:ext cx="6899275" cy="603250"/>
          </a:xfrm>
        </p:spPr>
        <p:txBody>
          <a:bodyPr/>
          <a:lstStyle/>
          <a:p>
            <a:r>
              <a:rPr lang="en-US" b="1" dirty="0">
                <a:solidFill>
                  <a:srgbClr val="000000"/>
                </a:solidFill>
                <a:latin typeface="Calibri" panose="020F0502020204030204" pitchFamily="34" charset="0"/>
              </a:rPr>
              <a:t>BASWARE CORE FORMATS - </a:t>
            </a:r>
            <a:r>
              <a:rPr lang="da-DK" sz="1800" b="1" i="0" u="none" strike="noStrike" dirty="0">
                <a:solidFill>
                  <a:srgbClr val="000000"/>
                </a:solidFill>
                <a:effectLst/>
                <a:latin typeface="Calibri" panose="020F0502020204030204" pitchFamily="34" charset="0"/>
              </a:rPr>
              <a:t>PEPPOL BIS 3.0</a:t>
            </a:r>
            <a:endParaRPr lang="en-US" dirty="0"/>
          </a:p>
        </p:txBody>
      </p:sp>
      <p:sp>
        <p:nvSpPr>
          <p:cNvPr id="28" name="Text Placeholder 27">
            <a:extLst>
              <a:ext uri="{FF2B5EF4-FFF2-40B4-BE49-F238E27FC236}">
                <a16:creationId xmlns:a16="http://schemas.microsoft.com/office/drawing/2014/main" id="{558C7397-868D-0CCF-ED7E-99D61959769F}"/>
              </a:ext>
            </a:extLst>
          </p:cNvPr>
          <p:cNvSpPr>
            <a:spLocks noGrp="1"/>
          </p:cNvSpPr>
          <p:nvPr>
            <p:ph type="body" sz="quarter" idx="34"/>
          </p:nvPr>
        </p:nvSpPr>
        <p:spPr>
          <a:xfrm>
            <a:off x="4786716" y="5665866"/>
            <a:ext cx="6899275" cy="603250"/>
          </a:xfrm>
        </p:spPr>
        <p:txBody>
          <a:bodyPr/>
          <a:lstStyle/>
          <a:p>
            <a:r>
              <a:rPr lang="en-US" b="1" dirty="0">
                <a:solidFill>
                  <a:srgbClr val="000000"/>
                </a:solidFill>
                <a:latin typeface="Calibri" panose="020F0502020204030204" pitchFamily="34" charset="0"/>
              </a:rPr>
              <a:t>CUSTOM FORMATS WITH CUSTOM MAPPING  </a:t>
            </a:r>
          </a:p>
        </p:txBody>
      </p:sp>
      <p:sp>
        <p:nvSpPr>
          <p:cNvPr id="29" name="Text Placeholder 28">
            <a:extLst>
              <a:ext uri="{FF2B5EF4-FFF2-40B4-BE49-F238E27FC236}">
                <a16:creationId xmlns:a16="http://schemas.microsoft.com/office/drawing/2014/main" id="{A8D6BBDE-F864-8068-8D96-B62A7801B5A7}"/>
              </a:ext>
            </a:extLst>
          </p:cNvPr>
          <p:cNvSpPr>
            <a:spLocks noGrp="1"/>
          </p:cNvSpPr>
          <p:nvPr>
            <p:ph type="body" sz="quarter" idx="47"/>
          </p:nvPr>
        </p:nvSpPr>
        <p:spPr/>
        <p:txBody>
          <a:bodyPr/>
          <a:lstStyle/>
          <a:p>
            <a:r>
              <a:rPr lang="en-US" dirty="0"/>
              <a:t>INVOICE FORMATS</a:t>
            </a:r>
          </a:p>
        </p:txBody>
      </p:sp>
      <p:sp>
        <p:nvSpPr>
          <p:cNvPr id="31" name="Title 30">
            <a:extLst>
              <a:ext uri="{FF2B5EF4-FFF2-40B4-BE49-F238E27FC236}">
                <a16:creationId xmlns:a16="http://schemas.microsoft.com/office/drawing/2014/main" id="{78C3F9C2-A564-5FED-0D4A-391085380689}"/>
              </a:ext>
            </a:extLst>
          </p:cNvPr>
          <p:cNvSpPr>
            <a:spLocks noGrp="1"/>
          </p:cNvSpPr>
          <p:nvPr>
            <p:ph type="title"/>
          </p:nvPr>
        </p:nvSpPr>
        <p:spPr>
          <a:xfrm>
            <a:off x="4031065" y="674945"/>
            <a:ext cx="633040" cy="384344"/>
          </a:xfrm>
        </p:spPr>
        <p:txBody>
          <a:bodyPr/>
          <a:lstStyle/>
          <a:p>
            <a:r>
              <a:rPr lang="en-US" dirty="0"/>
              <a:t>1</a:t>
            </a:r>
          </a:p>
        </p:txBody>
      </p:sp>
      <p:sp>
        <p:nvSpPr>
          <p:cNvPr id="4" name="Text Placeholder 3">
            <a:extLst>
              <a:ext uri="{FF2B5EF4-FFF2-40B4-BE49-F238E27FC236}">
                <a16:creationId xmlns:a16="http://schemas.microsoft.com/office/drawing/2014/main" id="{2FEB1ACD-7BD9-B016-8D54-EB904F224988}"/>
              </a:ext>
            </a:extLst>
          </p:cNvPr>
          <p:cNvSpPr>
            <a:spLocks noGrp="1"/>
          </p:cNvSpPr>
          <p:nvPr>
            <p:ph type="body" sz="quarter" idx="24"/>
          </p:nvPr>
        </p:nvSpPr>
        <p:spPr>
          <a:xfrm>
            <a:off x="4031066" y="1563946"/>
            <a:ext cx="633039" cy="385763"/>
          </a:xfrm>
        </p:spPr>
        <p:txBody>
          <a:bodyPr/>
          <a:lstStyle/>
          <a:p>
            <a:r>
              <a:rPr lang="en-US" dirty="0"/>
              <a:t>2</a:t>
            </a:r>
          </a:p>
        </p:txBody>
      </p:sp>
      <p:sp>
        <p:nvSpPr>
          <p:cNvPr id="5" name="Text Placeholder 4">
            <a:extLst>
              <a:ext uri="{FF2B5EF4-FFF2-40B4-BE49-F238E27FC236}">
                <a16:creationId xmlns:a16="http://schemas.microsoft.com/office/drawing/2014/main" id="{3601EBBF-F26A-1DD3-E0F2-4AF868E71038}"/>
              </a:ext>
            </a:extLst>
          </p:cNvPr>
          <p:cNvSpPr>
            <a:spLocks noGrp="1"/>
          </p:cNvSpPr>
          <p:nvPr>
            <p:ph type="body" sz="quarter" idx="25"/>
          </p:nvPr>
        </p:nvSpPr>
        <p:spPr>
          <a:xfrm>
            <a:off x="4025078" y="2454243"/>
            <a:ext cx="633039" cy="385763"/>
          </a:xfrm>
        </p:spPr>
        <p:txBody>
          <a:bodyPr/>
          <a:lstStyle/>
          <a:p>
            <a:r>
              <a:rPr lang="en-US" dirty="0"/>
              <a:t>3</a:t>
            </a:r>
          </a:p>
        </p:txBody>
      </p:sp>
      <p:sp>
        <p:nvSpPr>
          <p:cNvPr id="65" name="Text Placeholder 27">
            <a:extLst>
              <a:ext uri="{FF2B5EF4-FFF2-40B4-BE49-F238E27FC236}">
                <a16:creationId xmlns:a16="http://schemas.microsoft.com/office/drawing/2014/main" id="{3B267B09-61BC-D84A-DEC4-36046F71E6D7}"/>
              </a:ext>
            </a:extLst>
          </p:cNvPr>
          <p:cNvSpPr txBox="1">
            <a:spLocks/>
          </p:cNvSpPr>
          <p:nvPr/>
        </p:nvSpPr>
        <p:spPr>
          <a:xfrm>
            <a:off x="4786716" y="6008951"/>
            <a:ext cx="6899275" cy="6032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1pPr>
            <a:lvl2pPr marL="4572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2pPr>
            <a:lvl3pPr marL="9144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3pPr>
            <a:lvl4pPr marL="13716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4pPr>
            <a:lvl5pPr marL="1828800" indent="0" algn="l" defTabSz="914400" rtl="0" eaLnBrk="1" latinLnBrk="0" hangingPunct="1">
              <a:lnSpc>
                <a:spcPct val="100000"/>
              </a:lnSpc>
              <a:spcBef>
                <a:spcPts val="400"/>
              </a:spcBef>
              <a:spcAft>
                <a:spcPts val="400"/>
              </a:spcAft>
              <a:buFont typeface="Arial" panose="020B0604020202020204" pitchFamily="34" charset="0"/>
              <a:buNone/>
              <a:defRPr lang="fi-FI" sz="1800" kern="1200" dirty="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endParaRPr lang="en-US" b="1" dirty="0">
              <a:solidFill>
                <a:srgbClr val="000000"/>
              </a:solidFill>
              <a:latin typeface="Calibri" panose="020F0502020204030204" pitchFamily="34" charset="0"/>
            </a:endParaRPr>
          </a:p>
        </p:txBody>
      </p:sp>
      <p:sp>
        <p:nvSpPr>
          <p:cNvPr id="2" name="Rectangle 1">
            <a:extLst>
              <a:ext uri="{FF2B5EF4-FFF2-40B4-BE49-F238E27FC236}">
                <a16:creationId xmlns:a16="http://schemas.microsoft.com/office/drawing/2014/main" id="{55F29809-CE81-84B2-7523-16D04CE1C060}"/>
              </a:ext>
            </a:extLst>
          </p:cNvPr>
          <p:cNvSpPr/>
          <p:nvPr/>
        </p:nvSpPr>
        <p:spPr>
          <a:xfrm>
            <a:off x="3953993" y="725886"/>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3" name="Graphic 2">
            <a:extLst>
              <a:ext uri="{FF2B5EF4-FFF2-40B4-BE49-F238E27FC236}">
                <a16:creationId xmlns:a16="http://schemas.microsoft.com/office/drawing/2014/main" id="{48DE1BD5-7FE9-61FA-F7DA-CF47EAB300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2018" y="790733"/>
            <a:ext cx="293582" cy="206857"/>
          </a:xfrm>
          <a:prstGeom prst="rect">
            <a:avLst/>
          </a:prstGeom>
        </p:spPr>
      </p:pic>
      <p:grpSp>
        <p:nvGrpSpPr>
          <p:cNvPr id="18" name="Group 17">
            <a:extLst>
              <a:ext uri="{FF2B5EF4-FFF2-40B4-BE49-F238E27FC236}">
                <a16:creationId xmlns:a16="http://schemas.microsoft.com/office/drawing/2014/main" id="{D2A724EB-ABC5-4BF9-9CB2-CF2BECA352FB}"/>
              </a:ext>
            </a:extLst>
          </p:cNvPr>
          <p:cNvGrpSpPr/>
          <p:nvPr/>
        </p:nvGrpSpPr>
        <p:grpSpPr>
          <a:xfrm>
            <a:off x="3944094" y="5655945"/>
            <a:ext cx="609631" cy="336550"/>
            <a:chOff x="3953992" y="1583365"/>
            <a:chExt cx="609631" cy="336550"/>
          </a:xfrm>
        </p:grpSpPr>
        <p:sp>
          <p:nvSpPr>
            <p:cNvPr id="7" name="Rectangle 6">
              <a:extLst>
                <a:ext uri="{FF2B5EF4-FFF2-40B4-BE49-F238E27FC236}">
                  <a16:creationId xmlns:a16="http://schemas.microsoft.com/office/drawing/2014/main" id="{17DCA5DA-ACE1-7994-2652-0FD3703D76C7}"/>
                </a:ext>
              </a:extLst>
            </p:cNvPr>
            <p:cNvSpPr/>
            <p:nvPr/>
          </p:nvSpPr>
          <p:spPr>
            <a:xfrm>
              <a:off x="3953992" y="1583365"/>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8" name="Graphic 7">
              <a:extLst>
                <a:ext uri="{FF2B5EF4-FFF2-40B4-BE49-F238E27FC236}">
                  <a16:creationId xmlns:a16="http://schemas.microsoft.com/office/drawing/2014/main" id="{74809827-1EA4-CCE9-D33E-AD643B2F65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2017" y="1648212"/>
              <a:ext cx="293582" cy="206857"/>
            </a:xfrm>
            <a:prstGeom prst="rect">
              <a:avLst/>
            </a:prstGeom>
          </p:spPr>
        </p:pic>
      </p:grpSp>
      <p:sp>
        <p:nvSpPr>
          <p:cNvPr id="10" name="Rectangle 9">
            <a:extLst>
              <a:ext uri="{FF2B5EF4-FFF2-40B4-BE49-F238E27FC236}">
                <a16:creationId xmlns:a16="http://schemas.microsoft.com/office/drawing/2014/main" id="{8141A20D-7D8B-8A84-C586-E7B08E102C39}"/>
              </a:ext>
            </a:extLst>
          </p:cNvPr>
          <p:cNvSpPr/>
          <p:nvPr/>
        </p:nvSpPr>
        <p:spPr>
          <a:xfrm>
            <a:off x="3949044" y="2493393"/>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12" name="Graphic 11">
            <a:extLst>
              <a:ext uri="{FF2B5EF4-FFF2-40B4-BE49-F238E27FC236}">
                <a16:creationId xmlns:a16="http://schemas.microsoft.com/office/drawing/2014/main" id="{D030C810-7D8D-C176-7252-3B54745BB2A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07069" y="2558240"/>
            <a:ext cx="293582" cy="206857"/>
          </a:xfrm>
          <a:prstGeom prst="rect">
            <a:avLst/>
          </a:prstGeom>
        </p:spPr>
      </p:pic>
      <p:sp>
        <p:nvSpPr>
          <p:cNvPr id="13" name="Rectangle 12">
            <a:extLst>
              <a:ext uri="{FF2B5EF4-FFF2-40B4-BE49-F238E27FC236}">
                <a16:creationId xmlns:a16="http://schemas.microsoft.com/office/drawing/2014/main" id="{83AB6CAE-2FC0-24C3-9937-63FC81F4F2DA}"/>
              </a:ext>
            </a:extLst>
          </p:cNvPr>
          <p:cNvSpPr/>
          <p:nvPr/>
        </p:nvSpPr>
        <p:spPr>
          <a:xfrm>
            <a:off x="3944095" y="3392710"/>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14" name="Graphic 13">
            <a:extLst>
              <a:ext uri="{FF2B5EF4-FFF2-40B4-BE49-F238E27FC236}">
                <a16:creationId xmlns:a16="http://schemas.microsoft.com/office/drawing/2014/main" id="{91DBA774-AEAB-C084-D2AF-F4304FAEDA4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02120" y="3457557"/>
            <a:ext cx="293582" cy="206857"/>
          </a:xfrm>
          <a:prstGeom prst="rect">
            <a:avLst/>
          </a:prstGeom>
        </p:spPr>
      </p:pic>
      <p:sp>
        <p:nvSpPr>
          <p:cNvPr id="15" name="Rectangle 14">
            <a:extLst>
              <a:ext uri="{FF2B5EF4-FFF2-40B4-BE49-F238E27FC236}">
                <a16:creationId xmlns:a16="http://schemas.microsoft.com/office/drawing/2014/main" id="{077FEC23-FBBB-D839-274B-C257FC3BD2D5}"/>
              </a:ext>
            </a:extLst>
          </p:cNvPr>
          <p:cNvSpPr/>
          <p:nvPr/>
        </p:nvSpPr>
        <p:spPr>
          <a:xfrm>
            <a:off x="3944095" y="4290585"/>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16" name="Graphic 15">
            <a:extLst>
              <a:ext uri="{FF2B5EF4-FFF2-40B4-BE49-F238E27FC236}">
                <a16:creationId xmlns:a16="http://schemas.microsoft.com/office/drawing/2014/main" id="{351F06F4-81C7-9805-9E01-35DE4BF2348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02120" y="4355432"/>
            <a:ext cx="293582" cy="206857"/>
          </a:xfrm>
          <a:prstGeom prst="rect">
            <a:avLst/>
          </a:prstGeom>
        </p:spPr>
      </p:pic>
      <p:grpSp>
        <p:nvGrpSpPr>
          <p:cNvPr id="19" name="Group 18">
            <a:extLst>
              <a:ext uri="{FF2B5EF4-FFF2-40B4-BE49-F238E27FC236}">
                <a16:creationId xmlns:a16="http://schemas.microsoft.com/office/drawing/2014/main" id="{B00F6FF7-67C4-A854-3BA4-10B88751AE9A}"/>
              </a:ext>
            </a:extLst>
          </p:cNvPr>
          <p:cNvGrpSpPr/>
          <p:nvPr/>
        </p:nvGrpSpPr>
        <p:grpSpPr>
          <a:xfrm>
            <a:off x="3937358" y="1613159"/>
            <a:ext cx="609631" cy="336550"/>
            <a:chOff x="3953992" y="1583365"/>
            <a:chExt cx="609631" cy="336550"/>
          </a:xfrm>
        </p:grpSpPr>
        <p:sp>
          <p:nvSpPr>
            <p:cNvPr id="20" name="Rectangle 19">
              <a:extLst>
                <a:ext uri="{FF2B5EF4-FFF2-40B4-BE49-F238E27FC236}">
                  <a16:creationId xmlns:a16="http://schemas.microsoft.com/office/drawing/2014/main" id="{C13E7B58-C89F-3235-2F9D-7A800F64BD79}"/>
                </a:ext>
              </a:extLst>
            </p:cNvPr>
            <p:cNvSpPr/>
            <p:nvPr/>
          </p:nvSpPr>
          <p:spPr>
            <a:xfrm>
              <a:off x="3953992" y="1583365"/>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21" name="Graphic 20">
              <a:extLst>
                <a:ext uri="{FF2B5EF4-FFF2-40B4-BE49-F238E27FC236}">
                  <a16:creationId xmlns:a16="http://schemas.microsoft.com/office/drawing/2014/main" id="{354F7250-C34D-8397-7BA2-EA2F77DB5A4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12017" y="1648212"/>
              <a:ext cx="293582" cy="206857"/>
            </a:xfrm>
            <a:prstGeom prst="rect">
              <a:avLst/>
            </a:prstGeom>
          </p:spPr>
        </p:pic>
      </p:grpSp>
      <p:sp>
        <p:nvSpPr>
          <p:cNvPr id="22" name="Text Placeholder 8">
            <a:extLst>
              <a:ext uri="{FF2B5EF4-FFF2-40B4-BE49-F238E27FC236}">
                <a16:creationId xmlns:a16="http://schemas.microsoft.com/office/drawing/2014/main" id="{097819FD-C4B5-1BE2-050E-4877176AD6E3}"/>
              </a:ext>
            </a:extLst>
          </p:cNvPr>
          <p:cNvSpPr txBox="1">
            <a:spLocks/>
          </p:cNvSpPr>
          <p:nvPr/>
        </p:nvSpPr>
        <p:spPr>
          <a:xfrm>
            <a:off x="4034975" y="4906351"/>
            <a:ext cx="633039" cy="38576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sz="2400" kern="1200">
                <a:solidFill>
                  <a:schemeClr val="accent3"/>
                </a:solidFill>
                <a:latin typeface="+mj-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a:t>5</a:t>
            </a:r>
            <a:endParaRPr lang="en-US" dirty="0"/>
          </a:p>
        </p:txBody>
      </p:sp>
      <p:sp>
        <p:nvSpPr>
          <p:cNvPr id="25" name="Text Placeholder 26">
            <a:extLst>
              <a:ext uri="{FF2B5EF4-FFF2-40B4-BE49-F238E27FC236}">
                <a16:creationId xmlns:a16="http://schemas.microsoft.com/office/drawing/2014/main" id="{D9B08474-C85C-012B-CAEA-FDB9665C7263}"/>
              </a:ext>
            </a:extLst>
          </p:cNvPr>
          <p:cNvSpPr txBox="1">
            <a:spLocks/>
          </p:cNvSpPr>
          <p:nvPr/>
        </p:nvSpPr>
        <p:spPr>
          <a:xfrm>
            <a:off x="4796614" y="4903759"/>
            <a:ext cx="6899275" cy="6032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1pPr>
            <a:lvl2pPr marL="4572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2pPr>
            <a:lvl3pPr marL="9144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3pPr>
            <a:lvl4pPr marL="1371600" indent="0" algn="l" defTabSz="914400" rtl="0" eaLnBrk="1" latinLnBrk="0" hangingPunct="1">
              <a:lnSpc>
                <a:spcPct val="100000"/>
              </a:lnSpc>
              <a:spcBef>
                <a:spcPts val="400"/>
              </a:spcBef>
              <a:spcAft>
                <a:spcPts val="400"/>
              </a:spcAft>
              <a:buFont typeface="Arial" panose="020B0604020202020204" pitchFamily="34" charset="0"/>
              <a:buNone/>
              <a:defRPr lang="en-US" sz="1800" kern="1200" dirty="0" smtClean="0">
                <a:solidFill>
                  <a:schemeClr val="tx1"/>
                </a:solidFill>
                <a:latin typeface="+mn-lt"/>
                <a:ea typeface="+mn-ea"/>
                <a:cs typeface="+mn-cs"/>
              </a:defRPr>
            </a:lvl4pPr>
            <a:lvl5pPr marL="1828800" indent="0" algn="l" defTabSz="914400" rtl="0" eaLnBrk="1" latinLnBrk="0" hangingPunct="1">
              <a:lnSpc>
                <a:spcPct val="100000"/>
              </a:lnSpc>
              <a:spcBef>
                <a:spcPts val="400"/>
              </a:spcBef>
              <a:spcAft>
                <a:spcPts val="400"/>
              </a:spcAft>
              <a:buFont typeface="Arial" panose="020B0604020202020204" pitchFamily="34" charset="0"/>
              <a:buNone/>
              <a:defRPr lang="fi-FI" sz="1800" kern="1200" dirty="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da-DK" b="1" dirty="0">
                <a:solidFill>
                  <a:srgbClr val="000000"/>
                </a:solidFill>
                <a:latin typeface="Calibri" panose="020F0502020204030204" pitchFamily="34" charset="0"/>
              </a:rPr>
              <a:t>BASWARE CORE FORMATS – FINVOICE 3.0</a:t>
            </a:r>
            <a:endParaRPr lang="da-DK" dirty="0"/>
          </a:p>
        </p:txBody>
      </p:sp>
      <p:sp>
        <p:nvSpPr>
          <p:cNvPr id="30" name="Rectangle 29">
            <a:extLst>
              <a:ext uri="{FF2B5EF4-FFF2-40B4-BE49-F238E27FC236}">
                <a16:creationId xmlns:a16="http://schemas.microsoft.com/office/drawing/2014/main" id="{6FCD31F0-ADB6-8DA9-CDB2-70A3ACE5A07A}"/>
              </a:ext>
            </a:extLst>
          </p:cNvPr>
          <p:cNvSpPr/>
          <p:nvPr/>
        </p:nvSpPr>
        <p:spPr>
          <a:xfrm>
            <a:off x="3953993" y="4963395"/>
            <a:ext cx="609631" cy="336550"/>
          </a:xfrm>
          <a:prstGeom prst="rect">
            <a:avLst/>
          </a:prstGeom>
          <a:solidFill>
            <a:srgbClr val="120A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64" name="Graphic 63">
            <a:extLst>
              <a:ext uri="{FF2B5EF4-FFF2-40B4-BE49-F238E27FC236}">
                <a16:creationId xmlns:a16="http://schemas.microsoft.com/office/drawing/2014/main" id="{CB4FE293-CFF1-2FF0-1576-53FC2919E69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112018" y="5028242"/>
            <a:ext cx="293582" cy="206857"/>
          </a:xfrm>
          <a:prstGeom prst="rect">
            <a:avLst/>
          </a:prstGeom>
        </p:spPr>
      </p:pic>
    </p:spTree>
    <p:extLst>
      <p:ext uri="{BB962C8B-B14F-4D97-AF65-F5344CB8AC3E}">
        <p14:creationId xmlns:p14="http://schemas.microsoft.com/office/powerpoint/2010/main" val="117469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0B6760E-39C5-6DBC-8486-9942BF1B52BB}"/>
              </a:ext>
            </a:extLst>
          </p:cNvPr>
          <p:cNvSpPr>
            <a:spLocks noGrp="1"/>
          </p:cNvSpPr>
          <p:nvPr>
            <p:ph type="body" sz="quarter" idx="29"/>
          </p:nvPr>
        </p:nvSpPr>
        <p:spPr>
          <a:xfrm>
            <a:off x="688641" y="4316818"/>
            <a:ext cx="2422525" cy="2010225"/>
          </a:xfrm>
          <a:noFill/>
          <a:ln>
            <a:solidFill>
              <a:schemeClr val="accent1"/>
            </a:solidFill>
            <a:prstDash val="sysDash"/>
          </a:ln>
        </p:spPr>
        <p:txBody>
          <a:bodyPr wrap="square">
            <a:spAutoFit/>
          </a:bodyPr>
          <a:lstStyle/>
          <a:p>
            <a:r>
              <a:rPr lang="da-DK" dirty="0">
                <a:latin typeface="Times New Roman" panose="02020603050405020304" pitchFamily="18" charset="0"/>
                <a:cs typeface="Times New Roman" panose="02020603050405020304" pitchFamily="18" charset="0"/>
              </a:rPr>
              <a:t>For customers using 3rd party systems and </a:t>
            </a:r>
          </a:p>
          <a:p>
            <a:r>
              <a:rPr lang="da-DK" dirty="0">
                <a:latin typeface="Times New Roman" panose="02020603050405020304" pitchFamily="18" charset="0"/>
                <a:cs typeface="Times New Roman" panose="02020603050405020304" pitchFamily="18" charset="0"/>
              </a:rPr>
              <a:t>customers using Basware legacy (IP/P2P).</a:t>
            </a:r>
          </a:p>
          <a:p>
            <a:endParaRPr lang="en-US" dirty="0">
              <a:latin typeface="Times New Roman" panose="02020603050405020304" pitchFamily="18" charset="0"/>
              <a:cs typeface="Times New Roman" panose="02020603050405020304" pitchFamily="18" charset="0"/>
            </a:endParaRPr>
          </a:p>
        </p:txBody>
      </p:sp>
      <p:sp>
        <p:nvSpPr>
          <p:cNvPr id="9" name="Text Placeholder 8">
            <a:extLst>
              <a:ext uri="{FF2B5EF4-FFF2-40B4-BE49-F238E27FC236}">
                <a16:creationId xmlns:a16="http://schemas.microsoft.com/office/drawing/2014/main" id="{EE049E6B-FEFF-0DE6-3A29-022E09B22DCC}"/>
              </a:ext>
            </a:extLst>
          </p:cNvPr>
          <p:cNvSpPr>
            <a:spLocks noGrp="1"/>
          </p:cNvSpPr>
          <p:nvPr>
            <p:ph type="body" sz="quarter" idx="30"/>
          </p:nvPr>
        </p:nvSpPr>
        <p:spPr/>
        <p:txBody>
          <a:bodyPr/>
          <a:lstStyle/>
          <a:p>
            <a:r>
              <a:rPr lang="en-US" dirty="0"/>
              <a:t>SFTP/AS2</a:t>
            </a:r>
          </a:p>
        </p:txBody>
      </p:sp>
      <p:sp>
        <p:nvSpPr>
          <p:cNvPr id="10" name="Text Placeholder 9">
            <a:extLst>
              <a:ext uri="{FF2B5EF4-FFF2-40B4-BE49-F238E27FC236}">
                <a16:creationId xmlns:a16="http://schemas.microsoft.com/office/drawing/2014/main" id="{0D347917-D48E-BE7C-167F-666959C89B16}"/>
              </a:ext>
            </a:extLst>
          </p:cNvPr>
          <p:cNvSpPr>
            <a:spLocks noGrp="1"/>
          </p:cNvSpPr>
          <p:nvPr>
            <p:ph type="body" sz="quarter" idx="31"/>
          </p:nvPr>
        </p:nvSpPr>
        <p:spPr>
          <a:xfrm>
            <a:off x="3536115" y="4316818"/>
            <a:ext cx="2422525" cy="2010225"/>
          </a:xfrm>
          <a:noFill/>
          <a:ln>
            <a:solidFill>
              <a:srgbClr val="549CFF"/>
            </a:solidFill>
            <a:prstDash val="dash"/>
          </a:ln>
        </p:spPr>
        <p:txBody>
          <a:bodyPr wrap="square">
            <a:spAutoFit/>
          </a:bodyPr>
          <a:lstStyle/>
          <a:p>
            <a:r>
              <a:rPr lang="da-DK" dirty="0">
                <a:latin typeface="Times New Roman" panose="02020603050405020304" pitchFamily="18" charset="0"/>
                <a:cs typeface="Times New Roman" panose="02020603050405020304" pitchFamily="18" charset="0"/>
              </a:rPr>
              <a:t>For customers using 3rd party systems and </a:t>
            </a:r>
          </a:p>
          <a:p>
            <a:r>
              <a:rPr lang="da-DK" dirty="0">
                <a:latin typeface="Times New Roman" panose="02020603050405020304" pitchFamily="18" charset="0"/>
                <a:cs typeface="Times New Roman" panose="02020603050405020304" pitchFamily="18" charset="0"/>
              </a:rPr>
              <a:t>customers using Basware legacy (IP/P2P).</a:t>
            </a:r>
          </a:p>
          <a:p>
            <a:endParaRPr lang="en-US" dirty="0">
              <a:latin typeface="Times New Roman" panose="02020603050405020304" pitchFamily="18" charset="0"/>
              <a:cs typeface="Times New Roman" panose="02020603050405020304" pitchFamily="18" charset="0"/>
            </a:endParaRPr>
          </a:p>
        </p:txBody>
      </p:sp>
      <p:sp>
        <p:nvSpPr>
          <p:cNvPr id="11" name="Text Placeholder 10">
            <a:extLst>
              <a:ext uri="{FF2B5EF4-FFF2-40B4-BE49-F238E27FC236}">
                <a16:creationId xmlns:a16="http://schemas.microsoft.com/office/drawing/2014/main" id="{768C791E-D377-A470-4F5D-C9A135982E18}"/>
              </a:ext>
            </a:extLst>
          </p:cNvPr>
          <p:cNvSpPr>
            <a:spLocks noGrp="1"/>
          </p:cNvSpPr>
          <p:nvPr>
            <p:ph type="body" sz="quarter" idx="32"/>
          </p:nvPr>
        </p:nvSpPr>
        <p:spPr/>
        <p:txBody>
          <a:bodyPr/>
          <a:lstStyle/>
          <a:p>
            <a:r>
              <a:rPr lang="en-US" dirty="0"/>
              <a:t>Notification Rest API</a:t>
            </a:r>
            <a:endParaRPr lang="en-US" sz="1100" dirty="0"/>
          </a:p>
        </p:txBody>
      </p:sp>
      <p:sp>
        <p:nvSpPr>
          <p:cNvPr id="12" name="Text Placeholder 11">
            <a:extLst>
              <a:ext uri="{FF2B5EF4-FFF2-40B4-BE49-F238E27FC236}">
                <a16:creationId xmlns:a16="http://schemas.microsoft.com/office/drawing/2014/main" id="{B90A1DB2-1D35-2DEC-B1A1-EC864D6E9CEF}"/>
              </a:ext>
            </a:extLst>
          </p:cNvPr>
          <p:cNvSpPr>
            <a:spLocks noGrp="1"/>
          </p:cNvSpPr>
          <p:nvPr>
            <p:ph type="body" sz="quarter" idx="33"/>
          </p:nvPr>
        </p:nvSpPr>
        <p:spPr>
          <a:xfrm>
            <a:off x="6383589" y="4316818"/>
            <a:ext cx="2422525" cy="1887696"/>
          </a:xfrm>
          <a:noFill/>
          <a:ln>
            <a:solidFill>
              <a:srgbClr val="F993B9"/>
            </a:solidFill>
            <a:prstDash val="sysDash"/>
          </a:ln>
        </p:spPr>
        <p:txBody>
          <a:bodyPr wrap="square">
            <a:spAutoFit/>
          </a:bodyPr>
          <a:lstStyle/>
          <a:p>
            <a:r>
              <a:rPr lang="en-US" dirty="0">
                <a:latin typeface="Times New Roman" panose="02020603050405020304" pitchFamily="18" charset="0"/>
                <a:cs typeface="Times New Roman" panose="02020603050405020304" pitchFamily="18" charset="0"/>
              </a:rPr>
              <a:t>NA</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13" name="Text Placeholder 12">
            <a:extLst>
              <a:ext uri="{FF2B5EF4-FFF2-40B4-BE49-F238E27FC236}">
                <a16:creationId xmlns:a16="http://schemas.microsoft.com/office/drawing/2014/main" id="{DAFA4478-5C34-0792-A0AC-04E41995925F}"/>
              </a:ext>
            </a:extLst>
          </p:cNvPr>
          <p:cNvSpPr>
            <a:spLocks noGrp="1"/>
          </p:cNvSpPr>
          <p:nvPr>
            <p:ph type="body" sz="quarter" idx="34"/>
          </p:nvPr>
        </p:nvSpPr>
        <p:spPr/>
        <p:txBody>
          <a:bodyPr/>
          <a:lstStyle/>
          <a:p>
            <a:r>
              <a:rPr lang="en-US" dirty="0"/>
              <a:t>Network file API</a:t>
            </a:r>
          </a:p>
        </p:txBody>
      </p:sp>
      <p:sp>
        <p:nvSpPr>
          <p:cNvPr id="14" name="Text Placeholder 13">
            <a:extLst>
              <a:ext uri="{FF2B5EF4-FFF2-40B4-BE49-F238E27FC236}">
                <a16:creationId xmlns:a16="http://schemas.microsoft.com/office/drawing/2014/main" id="{CD03D533-827B-ADC1-C9F2-3B84BFB13FEA}"/>
              </a:ext>
            </a:extLst>
          </p:cNvPr>
          <p:cNvSpPr>
            <a:spLocks noGrp="1"/>
          </p:cNvSpPr>
          <p:nvPr>
            <p:ph type="body" sz="quarter" idx="35"/>
          </p:nvPr>
        </p:nvSpPr>
        <p:spPr>
          <a:xfrm>
            <a:off x="9231063" y="4316818"/>
            <a:ext cx="2422525" cy="1785104"/>
          </a:xfrm>
          <a:noFill/>
          <a:ln>
            <a:solidFill>
              <a:srgbClr val="6404DA"/>
            </a:solidFill>
            <a:prstDash val="dash"/>
          </a:ln>
        </p:spPr>
        <p:txBody>
          <a:bodyPr wrap="square">
            <a:spAutoFit/>
          </a:bodyPr>
          <a:lstStyle/>
          <a:p>
            <a:r>
              <a:rPr lang="da-DK" dirty="0"/>
              <a:t>Basware P2P SaaS customers</a:t>
            </a:r>
          </a:p>
          <a:p>
            <a:endParaRPr lang="da-DK" dirty="0"/>
          </a:p>
          <a:p>
            <a:endParaRPr lang="da-DK" dirty="0"/>
          </a:p>
          <a:p>
            <a:endParaRPr lang="en-US" dirty="0"/>
          </a:p>
        </p:txBody>
      </p:sp>
      <p:sp>
        <p:nvSpPr>
          <p:cNvPr id="15" name="Text Placeholder 14">
            <a:extLst>
              <a:ext uri="{FF2B5EF4-FFF2-40B4-BE49-F238E27FC236}">
                <a16:creationId xmlns:a16="http://schemas.microsoft.com/office/drawing/2014/main" id="{C0F8F117-E7CC-85A2-9D27-A8CFA2541684}"/>
              </a:ext>
            </a:extLst>
          </p:cNvPr>
          <p:cNvSpPr>
            <a:spLocks noGrp="1"/>
          </p:cNvSpPr>
          <p:nvPr>
            <p:ph type="body" sz="quarter" idx="36"/>
          </p:nvPr>
        </p:nvSpPr>
        <p:spPr/>
        <p:txBody>
          <a:bodyPr/>
          <a:lstStyle/>
          <a:p>
            <a:r>
              <a:rPr lang="en-US" dirty="0"/>
              <a:t>Basware AP API</a:t>
            </a:r>
          </a:p>
        </p:txBody>
      </p:sp>
      <p:sp>
        <p:nvSpPr>
          <p:cNvPr id="7" name="Title 6">
            <a:extLst>
              <a:ext uri="{FF2B5EF4-FFF2-40B4-BE49-F238E27FC236}">
                <a16:creationId xmlns:a16="http://schemas.microsoft.com/office/drawing/2014/main" id="{CD33F191-F792-3EEC-3A36-9E537B62A963}"/>
              </a:ext>
            </a:extLst>
          </p:cNvPr>
          <p:cNvSpPr>
            <a:spLocks noGrp="1"/>
          </p:cNvSpPr>
          <p:nvPr>
            <p:ph type="title"/>
          </p:nvPr>
        </p:nvSpPr>
        <p:spPr>
          <a:xfrm>
            <a:off x="340241" y="365126"/>
            <a:ext cx="11493795" cy="680538"/>
          </a:xfrm>
        </p:spPr>
        <p:txBody>
          <a:bodyPr/>
          <a:lstStyle/>
          <a:p>
            <a:r>
              <a:rPr lang="en-US" sz="3600" dirty="0"/>
              <a:t>INTEGRATION OPTIONS FOR </a:t>
            </a:r>
            <a:r>
              <a:rPr lang="en-GB" sz="3600" dirty="0"/>
              <a:t>INVOICE LIFECYCLE </a:t>
            </a:r>
            <a:endParaRPr lang="en-US" sz="3600" dirty="0"/>
          </a:p>
        </p:txBody>
      </p:sp>
      <p:sp>
        <p:nvSpPr>
          <p:cNvPr id="17" name="TextBox 16">
            <a:extLst>
              <a:ext uri="{FF2B5EF4-FFF2-40B4-BE49-F238E27FC236}">
                <a16:creationId xmlns:a16="http://schemas.microsoft.com/office/drawing/2014/main" id="{2F32DADC-4125-9B8F-8049-BCF1E4443595}"/>
              </a:ext>
            </a:extLst>
          </p:cNvPr>
          <p:cNvSpPr txBox="1"/>
          <p:nvPr/>
        </p:nvSpPr>
        <p:spPr>
          <a:xfrm>
            <a:off x="6383588" y="3407590"/>
            <a:ext cx="2422525" cy="646331"/>
          </a:xfrm>
          <a:prstGeom prst="rect">
            <a:avLst/>
          </a:prstGeom>
          <a:noFill/>
          <a:ln>
            <a:solidFill>
              <a:srgbClr val="F993B9"/>
            </a:solidFill>
            <a:prstDash val="sys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Application response messages</a:t>
            </a:r>
            <a:endParaRPr lang="en-US" dirty="0"/>
          </a:p>
        </p:txBody>
      </p:sp>
      <p:sp>
        <p:nvSpPr>
          <p:cNvPr id="18" name="TextBox 17">
            <a:extLst>
              <a:ext uri="{FF2B5EF4-FFF2-40B4-BE49-F238E27FC236}">
                <a16:creationId xmlns:a16="http://schemas.microsoft.com/office/drawing/2014/main" id="{8CEA5020-FC57-AF4C-85DA-7CA996CE41EC}"/>
              </a:ext>
            </a:extLst>
          </p:cNvPr>
          <p:cNvSpPr txBox="1"/>
          <p:nvPr/>
        </p:nvSpPr>
        <p:spPr>
          <a:xfrm>
            <a:off x="9231062" y="3407590"/>
            <a:ext cx="2422525" cy="646331"/>
          </a:xfrm>
          <a:prstGeom prst="rect">
            <a:avLst/>
          </a:prstGeom>
          <a:noFill/>
          <a:ln>
            <a:solidFill>
              <a:srgbClr val="6404DA"/>
            </a:solidFill>
            <a:prstDash val="dash"/>
          </a:ln>
        </p:spPr>
        <p:txBody>
          <a:bodyPr wrap="square">
            <a:spAutoFit/>
          </a:bodyPr>
          <a:lstStyle/>
          <a:p>
            <a:pPr algn="ctr"/>
            <a:r>
              <a:rPr lang="en-US" dirty="0"/>
              <a:t>Basware internal message</a:t>
            </a:r>
          </a:p>
        </p:txBody>
      </p:sp>
      <p:sp>
        <p:nvSpPr>
          <p:cNvPr id="19" name="TextBox 18">
            <a:extLst>
              <a:ext uri="{FF2B5EF4-FFF2-40B4-BE49-F238E27FC236}">
                <a16:creationId xmlns:a16="http://schemas.microsoft.com/office/drawing/2014/main" id="{43FC8AB6-5BC8-FB39-0B41-6938180925D5}"/>
              </a:ext>
            </a:extLst>
          </p:cNvPr>
          <p:cNvSpPr txBox="1"/>
          <p:nvPr/>
        </p:nvSpPr>
        <p:spPr>
          <a:xfrm>
            <a:off x="688641" y="3373383"/>
            <a:ext cx="2422525" cy="646331"/>
          </a:xfrm>
          <a:prstGeom prst="rect">
            <a:avLst/>
          </a:prstGeom>
          <a:noFill/>
          <a:ln>
            <a:solidFill>
              <a:schemeClr val="accent1"/>
            </a:solidFill>
            <a:prstDash val="sys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Application response messages</a:t>
            </a:r>
            <a:endParaRPr lang="en-US" dirty="0"/>
          </a:p>
        </p:txBody>
      </p:sp>
      <p:sp>
        <p:nvSpPr>
          <p:cNvPr id="20" name="TextBox 19">
            <a:extLst>
              <a:ext uri="{FF2B5EF4-FFF2-40B4-BE49-F238E27FC236}">
                <a16:creationId xmlns:a16="http://schemas.microsoft.com/office/drawing/2014/main" id="{794C11F9-89F8-52E8-F457-3DCB2D92FEF9}"/>
              </a:ext>
            </a:extLst>
          </p:cNvPr>
          <p:cNvSpPr txBox="1"/>
          <p:nvPr/>
        </p:nvSpPr>
        <p:spPr>
          <a:xfrm>
            <a:off x="3536115" y="3373383"/>
            <a:ext cx="2422525" cy="646331"/>
          </a:xfrm>
          <a:prstGeom prst="rect">
            <a:avLst/>
          </a:prstGeom>
          <a:noFill/>
          <a:ln>
            <a:solidFill>
              <a:srgbClr val="549CFF"/>
            </a:solidFill>
            <a:prstDash val="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Statuses based on BUMID</a:t>
            </a:r>
            <a:endParaRPr lang="en-US" dirty="0"/>
          </a:p>
        </p:txBody>
      </p:sp>
    </p:spTree>
    <p:extLst>
      <p:ext uri="{BB962C8B-B14F-4D97-AF65-F5344CB8AC3E}">
        <p14:creationId xmlns:p14="http://schemas.microsoft.com/office/powerpoint/2010/main" val="355793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180753" y="365125"/>
            <a:ext cx="10198489" cy="650875"/>
          </a:xfrm>
        </p:spPr>
        <p:txBody>
          <a:bodyPr/>
          <a:lstStyle/>
          <a:p>
            <a:r>
              <a:rPr lang="en-GB" sz="4400" dirty="0"/>
              <a:t>10 STEPS </a:t>
            </a:r>
            <a:r>
              <a:rPr lang="en-GB" sz="4400" dirty="0">
                <a:solidFill>
                  <a:schemeClr val="bg1"/>
                </a:solidFill>
              </a:rPr>
              <a:t>TO BASWARE READINESS</a:t>
            </a:r>
          </a:p>
        </p:txBody>
      </p:sp>
      <p:sp>
        <p:nvSpPr>
          <p:cNvPr id="48" name="Text Placeholder 2">
            <a:extLst>
              <a:ext uri="{FF2B5EF4-FFF2-40B4-BE49-F238E27FC236}">
                <a16:creationId xmlns:a16="http://schemas.microsoft.com/office/drawing/2014/main" id="{015EE893-7F60-11EA-67D1-9CA6519D2758}"/>
              </a:ext>
            </a:extLst>
          </p:cNvPr>
          <p:cNvSpPr txBox="1">
            <a:spLocks/>
          </p:cNvSpPr>
          <p:nvPr/>
        </p:nvSpPr>
        <p:spPr>
          <a:xfrm>
            <a:off x="6850185" y="5908705"/>
            <a:ext cx="5105255" cy="688173"/>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0"/>
              </a:spcBef>
              <a:buFont typeface="Arial" panose="020B0604020202020204" pitchFamily="34" charset="0"/>
              <a:buNone/>
              <a:defRPr sz="1400" kern="1200">
                <a:solidFill>
                  <a:schemeClr val="bg1"/>
                </a:solidFill>
                <a:latin typeface="Fira Sans" panose="020B0503050000020004" pitchFamily="34" charset="0"/>
                <a:ea typeface="+mn-ea"/>
                <a:cs typeface="+mn-cs"/>
              </a:defRPr>
            </a:lvl1pPr>
            <a:lvl2pPr marL="179388" indent="163513" algn="l" defTabSz="685800" rtl="0" eaLnBrk="1" latinLnBrk="0" hangingPunct="1">
              <a:lnSpc>
                <a:spcPct val="90000"/>
              </a:lnSpc>
              <a:spcBef>
                <a:spcPts val="375"/>
              </a:spcBef>
              <a:buFont typeface="Arial" panose="020B0604020202020204" pitchFamily="34" charset="0"/>
              <a:buChar char="•"/>
              <a:defRPr sz="1400" kern="1200">
                <a:solidFill>
                  <a:schemeClr val="tx1">
                    <a:lumMod val="65000"/>
                    <a:lumOff val="35000"/>
                  </a:schemeClr>
                </a:solidFill>
                <a:latin typeface="Fira Sans" panose="020B0503050000020004" pitchFamily="34" charset="0"/>
                <a:ea typeface="+mn-ea"/>
                <a:cs typeface="+mn-cs"/>
              </a:defRPr>
            </a:lvl2pPr>
            <a:lvl3pPr marL="536575" indent="-179388" algn="l" defTabSz="685800" rtl="0" eaLnBrk="1" latinLnBrk="0" hangingPunct="1">
              <a:lnSpc>
                <a:spcPct val="90000"/>
              </a:lnSpc>
              <a:spcBef>
                <a:spcPts val="375"/>
              </a:spcBef>
              <a:buFont typeface="Arial" panose="020B0604020202020204" pitchFamily="34" charset="0"/>
              <a:buChar char="•"/>
              <a:defRPr sz="1200" kern="1200">
                <a:solidFill>
                  <a:schemeClr val="tx1">
                    <a:lumMod val="65000"/>
                    <a:lumOff val="35000"/>
                  </a:schemeClr>
                </a:solidFill>
                <a:latin typeface="Fira Sans" panose="020B0503050000020004" pitchFamily="34" charset="0"/>
                <a:ea typeface="+mn-ea"/>
                <a:cs typeface="+mn-cs"/>
              </a:defRPr>
            </a:lvl3pPr>
            <a:lvl4pPr marL="714375" indent="-177800" algn="l" defTabSz="685800" rtl="0" eaLnBrk="1" latinLnBrk="0" hangingPunct="1">
              <a:lnSpc>
                <a:spcPct val="90000"/>
              </a:lnSpc>
              <a:spcBef>
                <a:spcPts val="375"/>
              </a:spcBef>
              <a:buFont typeface="Arial" panose="020B0604020202020204" pitchFamily="34" charset="0"/>
              <a:buChar char="•"/>
              <a:defRPr sz="1100" kern="1200">
                <a:solidFill>
                  <a:schemeClr val="tx1">
                    <a:lumMod val="65000"/>
                    <a:lumOff val="35000"/>
                  </a:schemeClr>
                </a:solidFill>
                <a:latin typeface="Fira Sans" panose="020B0503050000020004" pitchFamily="34" charset="0"/>
                <a:ea typeface="+mn-ea"/>
                <a:cs typeface="+mn-cs"/>
              </a:defRPr>
            </a:lvl4pPr>
            <a:lvl5pPr marL="900113" indent="-185738" algn="l" defTabSz="685800" rtl="0" eaLnBrk="1" latinLnBrk="0" hangingPunct="1">
              <a:lnSpc>
                <a:spcPct val="90000"/>
              </a:lnSpc>
              <a:spcBef>
                <a:spcPts val="375"/>
              </a:spcBef>
              <a:buFont typeface="Arial" panose="020B0604020202020204" pitchFamily="34" charset="0"/>
              <a:buChar char="•"/>
              <a:defRPr sz="1000" kern="1200">
                <a:solidFill>
                  <a:schemeClr val="tx1">
                    <a:lumMod val="65000"/>
                    <a:lumOff val="35000"/>
                  </a:schemeClr>
                </a:solidFill>
                <a:latin typeface="Fira Sans" panose="020B05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sz="1000" i="1" dirty="0">
                <a:solidFill>
                  <a:schemeClr val="tx1"/>
                </a:solidFill>
              </a:rPr>
              <a:t>PDP = Plateforme de Dématérialisation Partenaire</a:t>
            </a:r>
          </a:p>
          <a:p>
            <a:r>
              <a:rPr lang="fi-FI" sz="1000" i="1" dirty="0">
                <a:solidFill>
                  <a:schemeClr val="tx1"/>
                </a:solidFill>
              </a:rPr>
              <a:t>FNFE = </a:t>
            </a:r>
            <a:r>
              <a:rPr lang="fr-FR" sz="1000" i="1" dirty="0">
                <a:solidFill>
                  <a:schemeClr val="tx1"/>
                </a:solidFill>
              </a:rPr>
              <a:t>Forum national français officiel de la facturation électronique</a:t>
            </a:r>
            <a:endParaRPr lang="fi-FI" sz="1000" i="1" dirty="0">
              <a:solidFill>
                <a:schemeClr val="tx1"/>
              </a:solidFill>
            </a:endParaRPr>
          </a:p>
          <a:p>
            <a:r>
              <a:rPr lang="fi-FI" sz="1000" i="1" dirty="0">
                <a:solidFill>
                  <a:schemeClr val="tx1"/>
                </a:solidFill>
              </a:rPr>
              <a:t>PPF = Portail public de facturation</a:t>
            </a:r>
          </a:p>
        </p:txBody>
      </p:sp>
      <p:grpSp>
        <p:nvGrpSpPr>
          <p:cNvPr id="53" name="Group 52">
            <a:extLst>
              <a:ext uri="{FF2B5EF4-FFF2-40B4-BE49-F238E27FC236}">
                <a16:creationId xmlns:a16="http://schemas.microsoft.com/office/drawing/2014/main" id="{73FF12C5-7B02-2749-31DA-E8FBCC9C9AA8}"/>
              </a:ext>
            </a:extLst>
          </p:cNvPr>
          <p:cNvGrpSpPr/>
          <p:nvPr/>
        </p:nvGrpSpPr>
        <p:grpSpPr>
          <a:xfrm>
            <a:off x="359469" y="1709086"/>
            <a:ext cx="5736531" cy="341845"/>
            <a:chOff x="866764" y="1470649"/>
            <a:chExt cx="2375166" cy="256384"/>
          </a:xfrm>
        </p:grpSpPr>
        <p:sp>
          <p:nvSpPr>
            <p:cNvPr id="54" name="TextBox 53">
              <a:extLst>
                <a:ext uri="{FF2B5EF4-FFF2-40B4-BE49-F238E27FC236}">
                  <a16:creationId xmlns:a16="http://schemas.microsoft.com/office/drawing/2014/main" id="{4E58B4BB-B96C-063A-4DFA-5D48F3CDB8FF}"/>
                </a:ext>
              </a:extLst>
            </p:cNvPr>
            <p:cNvSpPr txBox="1"/>
            <p:nvPr/>
          </p:nvSpPr>
          <p:spPr>
            <a:xfrm>
              <a:off x="1119178" y="1470649"/>
              <a:ext cx="2122752" cy="252413"/>
            </a:xfrm>
            <a:prstGeom prst="rect">
              <a:avLst/>
            </a:prstGeom>
            <a:noFill/>
          </p:spPr>
          <p:txBody>
            <a:bodyPr wrap="square" rtlCol="0">
              <a:noAutofit/>
            </a:bodyPr>
            <a:lstStyle/>
            <a:p>
              <a:r>
                <a:rPr lang="fi-FI" sz="1600" b="1" dirty="0">
                  <a:solidFill>
                    <a:schemeClr val="tx1"/>
                  </a:solidFill>
                </a:rPr>
                <a:t>12/22</a:t>
              </a:r>
              <a:r>
                <a:rPr lang="fi-FI" sz="1600" dirty="0">
                  <a:solidFill>
                    <a:schemeClr val="tx1"/>
                  </a:solidFill>
                </a:rPr>
                <a:t>	Sales offering ready</a:t>
              </a:r>
            </a:p>
          </p:txBody>
        </p:sp>
        <p:grpSp>
          <p:nvGrpSpPr>
            <p:cNvPr id="55" name="Group 54">
              <a:extLst>
                <a:ext uri="{FF2B5EF4-FFF2-40B4-BE49-F238E27FC236}">
                  <a16:creationId xmlns:a16="http://schemas.microsoft.com/office/drawing/2014/main" id="{6CE59BF8-016F-73C4-65FD-6F83ED9FB925}"/>
                </a:ext>
              </a:extLst>
            </p:cNvPr>
            <p:cNvGrpSpPr/>
            <p:nvPr/>
          </p:nvGrpSpPr>
          <p:grpSpPr>
            <a:xfrm>
              <a:off x="866764" y="1474620"/>
              <a:ext cx="252413" cy="252413"/>
              <a:chOff x="8877294" y="0"/>
              <a:chExt cx="3314706" cy="3314706"/>
            </a:xfrm>
          </p:grpSpPr>
          <p:sp>
            <p:nvSpPr>
              <p:cNvPr id="56" name="Rectangle 55">
                <a:extLst>
                  <a:ext uri="{FF2B5EF4-FFF2-40B4-BE49-F238E27FC236}">
                    <a16:creationId xmlns:a16="http://schemas.microsoft.com/office/drawing/2014/main" id="{F3817C5F-34AC-EDAC-3E10-9B84A18A0C8D}"/>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accent2"/>
                  </a:solidFill>
                </a:endParaRPr>
              </a:p>
            </p:txBody>
          </p:sp>
          <p:pic>
            <p:nvPicPr>
              <p:cNvPr id="57" name="Graphic 56">
                <a:extLst>
                  <a:ext uri="{FF2B5EF4-FFF2-40B4-BE49-F238E27FC236}">
                    <a16:creationId xmlns:a16="http://schemas.microsoft.com/office/drawing/2014/main" id="{82F30EF8-4794-27A4-80E9-9AA6F5ACABB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1" y="638679"/>
                <a:ext cx="1596273" cy="2037349"/>
              </a:xfrm>
              <a:prstGeom prst="rect">
                <a:avLst/>
              </a:prstGeom>
            </p:spPr>
          </p:pic>
        </p:grpSp>
      </p:grpSp>
      <p:grpSp>
        <p:nvGrpSpPr>
          <p:cNvPr id="58" name="Group 57">
            <a:extLst>
              <a:ext uri="{FF2B5EF4-FFF2-40B4-BE49-F238E27FC236}">
                <a16:creationId xmlns:a16="http://schemas.microsoft.com/office/drawing/2014/main" id="{944D426C-82A9-9448-9705-D3C8E9E6CE64}"/>
              </a:ext>
            </a:extLst>
          </p:cNvPr>
          <p:cNvGrpSpPr/>
          <p:nvPr/>
        </p:nvGrpSpPr>
        <p:grpSpPr>
          <a:xfrm>
            <a:off x="359469" y="2435026"/>
            <a:ext cx="4834831" cy="336550"/>
            <a:chOff x="866764" y="1474620"/>
            <a:chExt cx="2001824" cy="252413"/>
          </a:xfrm>
        </p:grpSpPr>
        <p:sp>
          <p:nvSpPr>
            <p:cNvPr id="59" name="TextBox 58">
              <a:extLst>
                <a:ext uri="{FF2B5EF4-FFF2-40B4-BE49-F238E27FC236}">
                  <a16:creationId xmlns:a16="http://schemas.microsoft.com/office/drawing/2014/main" id="{98C5FBEF-D114-DA38-262D-DE06F56D05A8}"/>
                </a:ext>
              </a:extLst>
            </p:cNvPr>
            <p:cNvSpPr txBox="1"/>
            <p:nvPr/>
          </p:nvSpPr>
          <p:spPr>
            <a:xfrm>
              <a:off x="1119178" y="1474620"/>
              <a:ext cx="1749410" cy="248441"/>
            </a:xfrm>
            <a:prstGeom prst="rect">
              <a:avLst/>
            </a:prstGeom>
            <a:noFill/>
          </p:spPr>
          <p:txBody>
            <a:bodyPr wrap="square" rtlCol="0">
              <a:noAutofit/>
            </a:bodyPr>
            <a:lstStyle/>
            <a:p>
              <a:r>
                <a:rPr lang="fi-FI" sz="1600" b="1" dirty="0">
                  <a:solidFill>
                    <a:schemeClr val="tx1"/>
                  </a:solidFill>
                </a:rPr>
                <a:t>01/23</a:t>
              </a:r>
              <a:r>
                <a:rPr lang="fi-FI" sz="1600" dirty="0">
                  <a:solidFill>
                    <a:schemeClr val="tx1"/>
                  </a:solidFill>
                </a:rPr>
                <a:t>	ISO27001 certification ready </a:t>
              </a:r>
            </a:p>
          </p:txBody>
        </p:sp>
        <p:grpSp>
          <p:nvGrpSpPr>
            <p:cNvPr id="60" name="Group 59">
              <a:extLst>
                <a:ext uri="{FF2B5EF4-FFF2-40B4-BE49-F238E27FC236}">
                  <a16:creationId xmlns:a16="http://schemas.microsoft.com/office/drawing/2014/main" id="{BF4BF182-A2B4-0008-474A-AEE391658487}"/>
                </a:ext>
              </a:extLst>
            </p:cNvPr>
            <p:cNvGrpSpPr/>
            <p:nvPr/>
          </p:nvGrpSpPr>
          <p:grpSpPr>
            <a:xfrm>
              <a:off x="866764" y="1474620"/>
              <a:ext cx="252413" cy="252413"/>
              <a:chOff x="8877294" y="0"/>
              <a:chExt cx="3314706" cy="3314706"/>
            </a:xfrm>
          </p:grpSpPr>
          <p:sp>
            <p:nvSpPr>
              <p:cNvPr id="61" name="Rectangle 60">
                <a:extLst>
                  <a:ext uri="{FF2B5EF4-FFF2-40B4-BE49-F238E27FC236}">
                    <a16:creationId xmlns:a16="http://schemas.microsoft.com/office/drawing/2014/main" id="{68C00126-AF1F-276D-8AD5-04AF75E6AF79}"/>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p>
            </p:txBody>
          </p:sp>
          <p:pic>
            <p:nvPicPr>
              <p:cNvPr id="62" name="Graphic 61">
                <a:extLst>
                  <a:ext uri="{FF2B5EF4-FFF2-40B4-BE49-F238E27FC236}">
                    <a16:creationId xmlns:a16="http://schemas.microsoft.com/office/drawing/2014/main" id="{C7BA2C34-8B1D-250F-90AE-07839447E40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36511" y="638679"/>
                <a:ext cx="1596273" cy="2037349"/>
              </a:xfrm>
              <a:prstGeom prst="rect">
                <a:avLst/>
              </a:prstGeom>
            </p:spPr>
          </p:pic>
        </p:grpSp>
      </p:grpSp>
      <p:grpSp>
        <p:nvGrpSpPr>
          <p:cNvPr id="63" name="Group 62">
            <a:extLst>
              <a:ext uri="{FF2B5EF4-FFF2-40B4-BE49-F238E27FC236}">
                <a16:creationId xmlns:a16="http://schemas.microsoft.com/office/drawing/2014/main" id="{E3B60D88-5956-445D-D3F8-6D47337E8B93}"/>
              </a:ext>
            </a:extLst>
          </p:cNvPr>
          <p:cNvGrpSpPr/>
          <p:nvPr/>
        </p:nvGrpSpPr>
        <p:grpSpPr>
          <a:xfrm>
            <a:off x="359469" y="3153489"/>
            <a:ext cx="5736531" cy="336550"/>
            <a:chOff x="866764" y="1474620"/>
            <a:chExt cx="2375166" cy="252413"/>
          </a:xfrm>
        </p:grpSpPr>
        <p:sp>
          <p:nvSpPr>
            <p:cNvPr id="1024" name="TextBox 1023">
              <a:extLst>
                <a:ext uri="{FF2B5EF4-FFF2-40B4-BE49-F238E27FC236}">
                  <a16:creationId xmlns:a16="http://schemas.microsoft.com/office/drawing/2014/main" id="{E45A6984-0F08-3B18-153E-A41910CA9AD8}"/>
                </a:ext>
              </a:extLst>
            </p:cNvPr>
            <p:cNvSpPr txBox="1"/>
            <p:nvPr/>
          </p:nvSpPr>
          <p:spPr>
            <a:xfrm>
              <a:off x="1119178" y="1476255"/>
              <a:ext cx="2122752" cy="246807"/>
            </a:xfrm>
            <a:prstGeom prst="rect">
              <a:avLst/>
            </a:prstGeom>
            <a:noFill/>
          </p:spPr>
          <p:txBody>
            <a:bodyPr wrap="square" rtlCol="0">
              <a:noAutofit/>
            </a:bodyPr>
            <a:lstStyle/>
            <a:p>
              <a:r>
                <a:rPr lang="fi-FI" sz="1600" b="1" dirty="0">
                  <a:solidFill>
                    <a:schemeClr val="tx1"/>
                  </a:solidFill>
                </a:rPr>
                <a:t>03/23</a:t>
              </a:r>
              <a:r>
                <a:rPr lang="fi-FI" sz="1600" dirty="0">
                  <a:solidFill>
                    <a:schemeClr val="tx1"/>
                  </a:solidFill>
                </a:rPr>
                <a:t>	Support of mandate core formats ready</a:t>
              </a:r>
            </a:p>
            <a:p>
              <a:endParaRPr lang="en-GB" sz="1600" dirty="0"/>
            </a:p>
          </p:txBody>
        </p:sp>
        <p:grpSp>
          <p:nvGrpSpPr>
            <p:cNvPr id="1025" name="Group 1024">
              <a:extLst>
                <a:ext uri="{FF2B5EF4-FFF2-40B4-BE49-F238E27FC236}">
                  <a16:creationId xmlns:a16="http://schemas.microsoft.com/office/drawing/2014/main" id="{54502414-A89C-244A-121B-653A166B999F}"/>
                </a:ext>
              </a:extLst>
            </p:cNvPr>
            <p:cNvGrpSpPr/>
            <p:nvPr/>
          </p:nvGrpSpPr>
          <p:grpSpPr>
            <a:xfrm>
              <a:off x="866764" y="1474620"/>
              <a:ext cx="252413" cy="252413"/>
              <a:chOff x="8877294" y="0"/>
              <a:chExt cx="3314706" cy="3314706"/>
            </a:xfrm>
          </p:grpSpPr>
          <p:sp>
            <p:nvSpPr>
              <p:cNvPr id="1027" name="Rectangle 1026">
                <a:extLst>
                  <a:ext uri="{FF2B5EF4-FFF2-40B4-BE49-F238E27FC236}">
                    <a16:creationId xmlns:a16="http://schemas.microsoft.com/office/drawing/2014/main" id="{5E0CBAD9-5A71-E10B-CDA2-BA6B5D1E30E5}"/>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p>
            </p:txBody>
          </p:sp>
          <p:pic>
            <p:nvPicPr>
              <p:cNvPr id="1028" name="Graphic 1027">
                <a:extLst>
                  <a:ext uri="{FF2B5EF4-FFF2-40B4-BE49-F238E27FC236}">
                    <a16:creationId xmlns:a16="http://schemas.microsoft.com/office/drawing/2014/main" id="{4E3BA47C-8861-89CA-456D-C8097037539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1" y="638679"/>
                <a:ext cx="1596273" cy="2037349"/>
              </a:xfrm>
              <a:prstGeom prst="rect">
                <a:avLst/>
              </a:prstGeom>
            </p:spPr>
          </p:pic>
        </p:grpSp>
      </p:grpSp>
      <p:grpSp>
        <p:nvGrpSpPr>
          <p:cNvPr id="1029" name="Group 1028">
            <a:extLst>
              <a:ext uri="{FF2B5EF4-FFF2-40B4-BE49-F238E27FC236}">
                <a16:creationId xmlns:a16="http://schemas.microsoft.com/office/drawing/2014/main" id="{916D7975-82E8-0992-13A1-2880A5729CBA}"/>
              </a:ext>
            </a:extLst>
          </p:cNvPr>
          <p:cNvGrpSpPr/>
          <p:nvPr/>
        </p:nvGrpSpPr>
        <p:grpSpPr>
          <a:xfrm>
            <a:off x="359469" y="3815858"/>
            <a:ext cx="5923142" cy="341845"/>
            <a:chOff x="866764" y="1470649"/>
            <a:chExt cx="2452431" cy="256384"/>
          </a:xfrm>
        </p:grpSpPr>
        <p:sp>
          <p:nvSpPr>
            <p:cNvPr id="1030" name="TextBox 1029">
              <a:extLst>
                <a:ext uri="{FF2B5EF4-FFF2-40B4-BE49-F238E27FC236}">
                  <a16:creationId xmlns:a16="http://schemas.microsoft.com/office/drawing/2014/main" id="{BC35D3FC-F884-66B3-C0CB-E5C86B9FBE2E}"/>
                </a:ext>
              </a:extLst>
            </p:cNvPr>
            <p:cNvSpPr txBox="1"/>
            <p:nvPr/>
          </p:nvSpPr>
          <p:spPr>
            <a:xfrm>
              <a:off x="1119178" y="1470649"/>
              <a:ext cx="2200017" cy="252413"/>
            </a:xfrm>
            <a:prstGeom prst="rect">
              <a:avLst/>
            </a:prstGeom>
            <a:noFill/>
          </p:spPr>
          <p:txBody>
            <a:bodyPr wrap="square" rtlCol="0">
              <a:noAutofit/>
            </a:bodyPr>
            <a:lstStyle/>
            <a:p>
              <a:r>
                <a:rPr lang="fi-FI" sz="1600" b="1" dirty="0">
                  <a:solidFill>
                    <a:schemeClr val="tx1"/>
                  </a:solidFill>
                </a:rPr>
                <a:t>04/23</a:t>
              </a:r>
              <a:r>
                <a:rPr lang="fi-FI" sz="1600" dirty="0">
                  <a:solidFill>
                    <a:schemeClr val="tx1"/>
                  </a:solidFill>
                </a:rPr>
                <a:t>	FNFE PDP interoperability proof of concept</a:t>
              </a:r>
            </a:p>
            <a:p>
              <a:endParaRPr lang="en-GB" sz="1600" dirty="0"/>
            </a:p>
          </p:txBody>
        </p:sp>
        <p:sp>
          <p:nvSpPr>
            <p:cNvPr id="1031" name="Rectangle 1030">
              <a:extLst>
                <a:ext uri="{FF2B5EF4-FFF2-40B4-BE49-F238E27FC236}">
                  <a16:creationId xmlns:a16="http://schemas.microsoft.com/office/drawing/2014/main" id="{472DAD31-3EF3-F95A-085C-53FC8895180E}"/>
                </a:ext>
              </a:extLst>
            </p:cNvPr>
            <p:cNvSpPr/>
            <p:nvPr userDrawn="1"/>
          </p:nvSpPr>
          <p:spPr>
            <a:xfrm>
              <a:off x="866764" y="1474620"/>
              <a:ext cx="252413"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p>
          </p:txBody>
        </p:sp>
      </p:grpSp>
      <p:grpSp>
        <p:nvGrpSpPr>
          <p:cNvPr id="1032" name="Group 1031">
            <a:extLst>
              <a:ext uri="{FF2B5EF4-FFF2-40B4-BE49-F238E27FC236}">
                <a16:creationId xmlns:a16="http://schemas.microsoft.com/office/drawing/2014/main" id="{F5D1DFB4-DE35-D701-D66D-D51919152928}"/>
              </a:ext>
            </a:extLst>
          </p:cNvPr>
          <p:cNvGrpSpPr/>
          <p:nvPr/>
        </p:nvGrpSpPr>
        <p:grpSpPr>
          <a:xfrm>
            <a:off x="359469" y="4501514"/>
            <a:ext cx="5392746" cy="352522"/>
            <a:chOff x="866764" y="1474620"/>
            <a:chExt cx="2232825" cy="264392"/>
          </a:xfrm>
        </p:grpSpPr>
        <p:sp>
          <p:nvSpPr>
            <p:cNvPr id="1033" name="TextBox 1032">
              <a:extLst>
                <a:ext uri="{FF2B5EF4-FFF2-40B4-BE49-F238E27FC236}">
                  <a16:creationId xmlns:a16="http://schemas.microsoft.com/office/drawing/2014/main" id="{B99F5616-D31D-A875-4EF9-7B29B3ABA256}"/>
                </a:ext>
              </a:extLst>
            </p:cNvPr>
            <p:cNvSpPr txBox="1"/>
            <p:nvPr/>
          </p:nvSpPr>
          <p:spPr>
            <a:xfrm>
              <a:off x="1119178" y="1482627"/>
              <a:ext cx="1980411" cy="256385"/>
            </a:xfrm>
            <a:prstGeom prst="rect">
              <a:avLst/>
            </a:prstGeom>
            <a:noFill/>
          </p:spPr>
          <p:txBody>
            <a:bodyPr wrap="square" rtlCol="0">
              <a:noAutofit/>
            </a:bodyPr>
            <a:lstStyle/>
            <a:p>
              <a:r>
                <a:rPr lang="fi-FI" sz="1600" b="1" dirty="0">
                  <a:solidFill>
                    <a:schemeClr val="tx1"/>
                  </a:solidFill>
                </a:rPr>
                <a:t>05/23</a:t>
              </a:r>
              <a:r>
                <a:rPr lang="fi-FI" sz="1600" dirty="0">
                  <a:solidFill>
                    <a:schemeClr val="tx1"/>
                  </a:solidFill>
                </a:rPr>
                <a:t>	Securing SecNumCloud infrastructure</a:t>
              </a:r>
            </a:p>
            <a:p>
              <a:endParaRPr lang="en-GB" sz="1600" dirty="0"/>
            </a:p>
          </p:txBody>
        </p:sp>
        <p:sp>
          <p:nvSpPr>
            <p:cNvPr id="1034" name="Rectangle 1033">
              <a:extLst>
                <a:ext uri="{FF2B5EF4-FFF2-40B4-BE49-F238E27FC236}">
                  <a16:creationId xmlns:a16="http://schemas.microsoft.com/office/drawing/2014/main" id="{F0102517-AB7F-B889-83C1-B3C7413A5E18}"/>
                </a:ext>
              </a:extLst>
            </p:cNvPr>
            <p:cNvSpPr/>
            <p:nvPr userDrawn="1"/>
          </p:nvSpPr>
          <p:spPr>
            <a:xfrm>
              <a:off x="866764" y="1474620"/>
              <a:ext cx="252413"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sz="2000">
                <a:solidFill>
                  <a:schemeClr val="tx1"/>
                </a:solidFill>
              </a:endParaRPr>
            </a:p>
          </p:txBody>
        </p:sp>
      </p:grpSp>
      <p:grpSp>
        <p:nvGrpSpPr>
          <p:cNvPr id="1035" name="Group 1034">
            <a:extLst>
              <a:ext uri="{FF2B5EF4-FFF2-40B4-BE49-F238E27FC236}">
                <a16:creationId xmlns:a16="http://schemas.microsoft.com/office/drawing/2014/main" id="{B99F830D-9209-DDCB-64EF-85E3DDB2EEA6}"/>
              </a:ext>
            </a:extLst>
          </p:cNvPr>
          <p:cNvGrpSpPr/>
          <p:nvPr/>
        </p:nvGrpSpPr>
        <p:grpSpPr>
          <a:xfrm>
            <a:off x="6760547" y="1680796"/>
            <a:ext cx="4992656" cy="341845"/>
            <a:chOff x="866764" y="1470649"/>
            <a:chExt cx="2067171" cy="256384"/>
          </a:xfrm>
        </p:grpSpPr>
        <p:sp>
          <p:nvSpPr>
            <p:cNvPr id="1036" name="TextBox 1035">
              <a:extLst>
                <a:ext uri="{FF2B5EF4-FFF2-40B4-BE49-F238E27FC236}">
                  <a16:creationId xmlns:a16="http://schemas.microsoft.com/office/drawing/2014/main" id="{36AF9974-1503-15D0-3498-3EB76DBBC5E5}"/>
                </a:ext>
              </a:extLst>
            </p:cNvPr>
            <p:cNvSpPr txBox="1"/>
            <p:nvPr/>
          </p:nvSpPr>
          <p:spPr>
            <a:xfrm>
              <a:off x="1119178" y="1470649"/>
              <a:ext cx="1814757" cy="252413"/>
            </a:xfrm>
            <a:prstGeom prst="rect">
              <a:avLst/>
            </a:prstGeom>
            <a:noFill/>
          </p:spPr>
          <p:txBody>
            <a:bodyPr wrap="square" rtlCol="0">
              <a:noAutofit/>
            </a:bodyPr>
            <a:lstStyle/>
            <a:p>
              <a:r>
                <a:rPr lang="fi-FI" sz="1400" b="1" dirty="0">
                  <a:solidFill>
                    <a:schemeClr val="tx1"/>
                  </a:solidFill>
                </a:rPr>
                <a:t>05/23</a:t>
              </a:r>
              <a:r>
                <a:rPr lang="fi-FI" sz="1400" dirty="0">
                  <a:solidFill>
                    <a:schemeClr val="tx1"/>
                  </a:solidFill>
                </a:rPr>
                <a:t>	Basware application for PDP</a:t>
              </a:r>
            </a:p>
          </p:txBody>
        </p:sp>
        <p:sp>
          <p:nvSpPr>
            <p:cNvPr id="1037" name="Rectangle 1036">
              <a:extLst>
                <a:ext uri="{FF2B5EF4-FFF2-40B4-BE49-F238E27FC236}">
                  <a16:creationId xmlns:a16="http://schemas.microsoft.com/office/drawing/2014/main" id="{4AFBE1E9-2457-0990-21F2-21274F7F1EBA}"/>
                </a:ext>
              </a:extLst>
            </p:cNvPr>
            <p:cNvSpPr/>
            <p:nvPr userDrawn="1"/>
          </p:nvSpPr>
          <p:spPr>
            <a:xfrm>
              <a:off x="866764" y="1474620"/>
              <a:ext cx="252413" cy="252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grpSp>
        <p:nvGrpSpPr>
          <p:cNvPr id="1038" name="Group 1037">
            <a:extLst>
              <a:ext uri="{FF2B5EF4-FFF2-40B4-BE49-F238E27FC236}">
                <a16:creationId xmlns:a16="http://schemas.microsoft.com/office/drawing/2014/main" id="{A3AE065A-4BE0-F97C-8733-BC8888FA7FC6}"/>
              </a:ext>
            </a:extLst>
          </p:cNvPr>
          <p:cNvGrpSpPr/>
          <p:nvPr/>
        </p:nvGrpSpPr>
        <p:grpSpPr>
          <a:xfrm>
            <a:off x="6762049" y="2387470"/>
            <a:ext cx="4991153" cy="341845"/>
            <a:chOff x="866764" y="1470649"/>
            <a:chExt cx="2066548" cy="256384"/>
          </a:xfrm>
        </p:grpSpPr>
        <p:sp>
          <p:nvSpPr>
            <p:cNvPr id="1039" name="TextBox 1038">
              <a:extLst>
                <a:ext uri="{FF2B5EF4-FFF2-40B4-BE49-F238E27FC236}">
                  <a16:creationId xmlns:a16="http://schemas.microsoft.com/office/drawing/2014/main" id="{2F3FE728-F118-E889-EC3F-40C20836A96A}"/>
                </a:ext>
              </a:extLst>
            </p:cNvPr>
            <p:cNvSpPr txBox="1"/>
            <p:nvPr/>
          </p:nvSpPr>
          <p:spPr>
            <a:xfrm>
              <a:off x="1119178" y="1470649"/>
              <a:ext cx="1814134" cy="252413"/>
            </a:xfrm>
            <a:prstGeom prst="rect">
              <a:avLst/>
            </a:prstGeom>
            <a:noFill/>
          </p:spPr>
          <p:txBody>
            <a:bodyPr wrap="square" rtlCol="0">
              <a:noAutofit/>
            </a:bodyPr>
            <a:lstStyle/>
            <a:p>
              <a:r>
                <a:rPr lang="fi-FI" sz="1400" b="1" dirty="0">
                  <a:solidFill>
                    <a:schemeClr val="tx1"/>
                  </a:solidFill>
                </a:rPr>
                <a:t>06/23</a:t>
              </a:r>
              <a:r>
                <a:rPr lang="fi-FI" sz="1400" dirty="0">
                  <a:solidFill>
                    <a:schemeClr val="tx1"/>
                  </a:solidFill>
                </a:rPr>
                <a:t>	Invoice life-cycle status &amp; e-reporting</a:t>
              </a:r>
            </a:p>
          </p:txBody>
        </p:sp>
        <p:sp>
          <p:nvSpPr>
            <p:cNvPr id="1040" name="Rectangle 1039">
              <a:extLst>
                <a:ext uri="{FF2B5EF4-FFF2-40B4-BE49-F238E27FC236}">
                  <a16:creationId xmlns:a16="http://schemas.microsoft.com/office/drawing/2014/main" id="{75741572-B315-EFE5-A631-9332BCEF16A0}"/>
                </a:ext>
              </a:extLst>
            </p:cNvPr>
            <p:cNvSpPr/>
            <p:nvPr userDrawn="1"/>
          </p:nvSpPr>
          <p:spPr>
            <a:xfrm>
              <a:off x="866764" y="1474620"/>
              <a:ext cx="252413" cy="252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grpSp>
        <p:nvGrpSpPr>
          <p:cNvPr id="1041" name="Group 1040">
            <a:extLst>
              <a:ext uri="{FF2B5EF4-FFF2-40B4-BE49-F238E27FC236}">
                <a16:creationId xmlns:a16="http://schemas.microsoft.com/office/drawing/2014/main" id="{A48D9D41-A9F8-A531-1646-A81016722106}"/>
              </a:ext>
            </a:extLst>
          </p:cNvPr>
          <p:cNvGrpSpPr/>
          <p:nvPr/>
        </p:nvGrpSpPr>
        <p:grpSpPr>
          <a:xfrm>
            <a:off x="6760547" y="3823147"/>
            <a:ext cx="4991153" cy="341845"/>
            <a:chOff x="866764" y="1470649"/>
            <a:chExt cx="2066548" cy="256384"/>
          </a:xfrm>
        </p:grpSpPr>
        <p:sp>
          <p:nvSpPr>
            <p:cNvPr id="1042" name="TextBox 1041">
              <a:extLst>
                <a:ext uri="{FF2B5EF4-FFF2-40B4-BE49-F238E27FC236}">
                  <a16:creationId xmlns:a16="http://schemas.microsoft.com/office/drawing/2014/main" id="{5D2223FF-D063-6DFD-3506-161C10F53579}"/>
                </a:ext>
              </a:extLst>
            </p:cNvPr>
            <p:cNvSpPr txBox="1"/>
            <p:nvPr/>
          </p:nvSpPr>
          <p:spPr>
            <a:xfrm>
              <a:off x="1119178" y="1470649"/>
              <a:ext cx="1814134" cy="252413"/>
            </a:xfrm>
            <a:prstGeom prst="rect">
              <a:avLst/>
            </a:prstGeom>
            <a:noFill/>
          </p:spPr>
          <p:txBody>
            <a:bodyPr wrap="square" rtlCol="0">
              <a:noAutofit/>
            </a:bodyPr>
            <a:lstStyle/>
            <a:p>
              <a:r>
                <a:rPr lang="fi-FI" sz="1400" b="1" dirty="0">
                  <a:solidFill>
                    <a:schemeClr val="tx1"/>
                  </a:solidFill>
                </a:rPr>
                <a:t>Q4/23 </a:t>
              </a:r>
              <a:r>
                <a:rPr lang="fi-FI" sz="1400" dirty="0">
                  <a:solidFill>
                    <a:schemeClr val="tx1"/>
                  </a:solidFill>
                </a:rPr>
                <a:t>	Buyer registration capability</a:t>
              </a:r>
            </a:p>
            <a:p>
              <a:endParaRPr lang="en-GB" sz="1400" dirty="0"/>
            </a:p>
          </p:txBody>
        </p:sp>
        <p:sp>
          <p:nvSpPr>
            <p:cNvPr id="1043" name="Rectangle 1042">
              <a:extLst>
                <a:ext uri="{FF2B5EF4-FFF2-40B4-BE49-F238E27FC236}">
                  <a16:creationId xmlns:a16="http://schemas.microsoft.com/office/drawing/2014/main" id="{AF5404DC-27A7-2413-EDFA-7967890D79D8}"/>
                </a:ext>
              </a:extLst>
            </p:cNvPr>
            <p:cNvSpPr/>
            <p:nvPr userDrawn="1"/>
          </p:nvSpPr>
          <p:spPr>
            <a:xfrm>
              <a:off x="866764" y="1474620"/>
              <a:ext cx="252413" cy="252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grpSp>
        <p:nvGrpSpPr>
          <p:cNvPr id="1044" name="Group 1043">
            <a:extLst>
              <a:ext uri="{FF2B5EF4-FFF2-40B4-BE49-F238E27FC236}">
                <a16:creationId xmlns:a16="http://schemas.microsoft.com/office/drawing/2014/main" id="{EE4DD4D0-E244-C713-D9F6-42767CE7CEBD}"/>
              </a:ext>
            </a:extLst>
          </p:cNvPr>
          <p:cNvGrpSpPr/>
          <p:nvPr/>
        </p:nvGrpSpPr>
        <p:grpSpPr>
          <a:xfrm>
            <a:off x="6760547" y="4493573"/>
            <a:ext cx="4891628" cy="341845"/>
            <a:chOff x="866764" y="1470649"/>
            <a:chExt cx="2025341" cy="256384"/>
          </a:xfrm>
        </p:grpSpPr>
        <p:sp>
          <p:nvSpPr>
            <p:cNvPr id="1045" name="TextBox 1044">
              <a:extLst>
                <a:ext uri="{FF2B5EF4-FFF2-40B4-BE49-F238E27FC236}">
                  <a16:creationId xmlns:a16="http://schemas.microsoft.com/office/drawing/2014/main" id="{D4BC6544-9DA0-3FBE-56AB-9C7FF47AD474}"/>
                </a:ext>
              </a:extLst>
            </p:cNvPr>
            <p:cNvSpPr txBox="1"/>
            <p:nvPr/>
          </p:nvSpPr>
          <p:spPr>
            <a:xfrm>
              <a:off x="1119178" y="1470649"/>
              <a:ext cx="1772927" cy="252413"/>
            </a:xfrm>
            <a:prstGeom prst="rect">
              <a:avLst/>
            </a:prstGeom>
            <a:noFill/>
          </p:spPr>
          <p:txBody>
            <a:bodyPr wrap="square" rtlCol="0">
              <a:noAutofit/>
            </a:bodyPr>
            <a:lstStyle/>
            <a:p>
              <a:r>
                <a:rPr lang="fi-FI" sz="1400" b="1" dirty="0">
                  <a:solidFill>
                    <a:schemeClr val="tx1"/>
                  </a:solidFill>
                </a:rPr>
                <a:t>Q4/23</a:t>
              </a:r>
              <a:r>
                <a:rPr lang="fi-FI" sz="1400" dirty="0">
                  <a:solidFill>
                    <a:schemeClr val="tx1"/>
                  </a:solidFill>
                </a:rPr>
                <a:t>	Piloting with selected customers</a:t>
              </a:r>
            </a:p>
          </p:txBody>
        </p:sp>
        <p:sp>
          <p:nvSpPr>
            <p:cNvPr id="1046" name="Rectangle 1045">
              <a:extLst>
                <a:ext uri="{FF2B5EF4-FFF2-40B4-BE49-F238E27FC236}">
                  <a16:creationId xmlns:a16="http://schemas.microsoft.com/office/drawing/2014/main" id="{367629A5-F1DE-78B8-0026-ABB350EEC758}"/>
                </a:ext>
              </a:extLst>
            </p:cNvPr>
            <p:cNvSpPr/>
            <p:nvPr userDrawn="1"/>
          </p:nvSpPr>
          <p:spPr>
            <a:xfrm>
              <a:off x="866764" y="1474620"/>
              <a:ext cx="252413" cy="252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grpSp>
        <p:nvGrpSpPr>
          <p:cNvPr id="1047" name="Group 1046">
            <a:extLst>
              <a:ext uri="{FF2B5EF4-FFF2-40B4-BE49-F238E27FC236}">
                <a16:creationId xmlns:a16="http://schemas.microsoft.com/office/drawing/2014/main" id="{71FF6BB8-63BF-3E9C-B5DA-67AF27F8C837}"/>
              </a:ext>
            </a:extLst>
          </p:cNvPr>
          <p:cNvGrpSpPr/>
          <p:nvPr/>
        </p:nvGrpSpPr>
        <p:grpSpPr>
          <a:xfrm>
            <a:off x="6762049" y="3132247"/>
            <a:ext cx="5457682" cy="344634"/>
            <a:chOff x="866764" y="1474620"/>
            <a:chExt cx="1894028" cy="258476"/>
          </a:xfrm>
        </p:grpSpPr>
        <p:sp>
          <p:nvSpPr>
            <p:cNvPr id="1048" name="TextBox 1047">
              <a:extLst>
                <a:ext uri="{FF2B5EF4-FFF2-40B4-BE49-F238E27FC236}">
                  <a16:creationId xmlns:a16="http://schemas.microsoft.com/office/drawing/2014/main" id="{9465D1B3-9DE4-3CAD-F77A-FB2DB28D7DA7}"/>
                </a:ext>
              </a:extLst>
            </p:cNvPr>
            <p:cNvSpPr txBox="1"/>
            <p:nvPr/>
          </p:nvSpPr>
          <p:spPr>
            <a:xfrm>
              <a:off x="1077808" y="1480683"/>
              <a:ext cx="1682984" cy="252413"/>
            </a:xfrm>
            <a:prstGeom prst="rect">
              <a:avLst/>
            </a:prstGeom>
            <a:noFill/>
          </p:spPr>
          <p:txBody>
            <a:bodyPr wrap="square" rtlCol="0">
              <a:noAutofit/>
            </a:bodyPr>
            <a:lstStyle/>
            <a:p>
              <a:r>
                <a:rPr lang="fi-FI" sz="1400" b="1" dirty="0">
                  <a:solidFill>
                    <a:schemeClr val="tx1"/>
                  </a:solidFill>
                </a:rPr>
                <a:t>08/23</a:t>
              </a:r>
              <a:r>
                <a:rPr lang="fi-FI" sz="1400" dirty="0">
                  <a:solidFill>
                    <a:schemeClr val="tx1"/>
                  </a:solidFill>
                </a:rPr>
                <a:t>	Connectivity testing with PPF  </a:t>
              </a:r>
            </a:p>
          </p:txBody>
        </p:sp>
        <p:sp>
          <p:nvSpPr>
            <p:cNvPr id="1049" name="Rectangle 1048">
              <a:extLst>
                <a:ext uri="{FF2B5EF4-FFF2-40B4-BE49-F238E27FC236}">
                  <a16:creationId xmlns:a16="http://schemas.microsoft.com/office/drawing/2014/main" id="{E73467E0-6AF1-F0F9-DB5B-E583EDDC966E}"/>
                </a:ext>
              </a:extLst>
            </p:cNvPr>
            <p:cNvSpPr/>
            <p:nvPr userDrawn="1"/>
          </p:nvSpPr>
          <p:spPr>
            <a:xfrm>
              <a:off x="866764" y="1474620"/>
              <a:ext cx="211044" cy="2524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pic>
        <p:nvPicPr>
          <p:cNvPr id="2" name="Graphic 1">
            <a:extLst>
              <a:ext uri="{FF2B5EF4-FFF2-40B4-BE49-F238E27FC236}">
                <a16:creationId xmlns:a16="http://schemas.microsoft.com/office/drawing/2014/main" id="{4245A695-CEE2-8256-CE10-1EE381A7DD1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7494" y="3915077"/>
            <a:ext cx="293582" cy="206857"/>
          </a:xfrm>
          <a:prstGeom prst="rect">
            <a:avLst/>
          </a:prstGeom>
        </p:spPr>
      </p:pic>
      <p:pic>
        <p:nvPicPr>
          <p:cNvPr id="4" name="Graphic 3">
            <a:extLst>
              <a:ext uri="{FF2B5EF4-FFF2-40B4-BE49-F238E27FC236}">
                <a16:creationId xmlns:a16="http://schemas.microsoft.com/office/drawing/2014/main" id="{4147F608-3C2F-1F23-D066-0DEC1991912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17493" y="4564956"/>
            <a:ext cx="293582" cy="206857"/>
          </a:xfrm>
          <a:prstGeom prst="rect">
            <a:avLst/>
          </a:prstGeom>
        </p:spPr>
      </p:pic>
      <p:pic>
        <p:nvPicPr>
          <p:cNvPr id="5" name="Graphic 4">
            <a:extLst>
              <a:ext uri="{FF2B5EF4-FFF2-40B4-BE49-F238E27FC236}">
                <a16:creationId xmlns:a16="http://schemas.microsoft.com/office/drawing/2014/main" id="{69192904-0DF1-E98D-4B90-2AE6C5543E17}"/>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806" y="1735873"/>
            <a:ext cx="293582" cy="206857"/>
          </a:xfrm>
          <a:prstGeom prst="rect">
            <a:avLst/>
          </a:prstGeom>
        </p:spPr>
      </p:pic>
      <p:pic>
        <p:nvPicPr>
          <p:cNvPr id="6" name="Graphic 5">
            <a:extLst>
              <a:ext uri="{FF2B5EF4-FFF2-40B4-BE49-F238E27FC236}">
                <a16:creationId xmlns:a16="http://schemas.microsoft.com/office/drawing/2014/main" id="{2978573E-A1EA-DAB7-10E9-B758D2185A6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806" y="2464208"/>
            <a:ext cx="293582" cy="206857"/>
          </a:xfrm>
          <a:prstGeom prst="rect">
            <a:avLst/>
          </a:prstGeom>
        </p:spPr>
      </p:pic>
      <p:pic>
        <p:nvPicPr>
          <p:cNvPr id="7" name="Graphic 6">
            <a:extLst>
              <a:ext uri="{FF2B5EF4-FFF2-40B4-BE49-F238E27FC236}">
                <a16:creationId xmlns:a16="http://schemas.microsoft.com/office/drawing/2014/main" id="{B0D03589-A98C-B8A8-0FC0-0E80034C79C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29806" y="3197981"/>
            <a:ext cx="293582" cy="206857"/>
          </a:xfrm>
          <a:prstGeom prst="rect">
            <a:avLst/>
          </a:prstGeom>
        </p:spPr>
      </p:pic>
      <p:pic>
        <p:nvPicPr>
          <p:cNvPr id="8" name="Graphic 7">
            <a:extLst>
              <a:ext uri="{FF2B5EF4-FFF2-40B4-BE49-F238E27FC236}">
                <a16:creationId xmlns:a16="http://schemas.microsoft.com/office/drawing/2014/main" id="{BEDBC5B1-3740-9ED9-823F-FEBA079AF9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8571" y="3880704"/>
            <a:ext cx="293582" cy="206857"/>
          </a:xfrm>
          <a:prstGeom prst="rect">
            <a:avLst/>
          </a:prstGeom>
        </p:spPr>
      </p:pic>
      <p:pic>
        <p:nvPicPr>
          <p:cNvPr id="9" name="Graphic 8">
            <a:extLst>
              <a:ext uri="{FF2B5EF4-FFF2-40B4-BE49-F238E27FC236}">
                <a16:creationId xmlns:a16="http://schemas.microsoft.com/office/drawing/2014/main" id="{632C66CE-A661-85DC-2C10-84F4ADBA14FA}"/>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8571" y="4582688"/>
            <a:ext cx="293582" cy="206857"/>
          </a:xfrm>
          <a:prstGeom prst="rect">
            <a:avLst/>
          </a:prstGeom>
        </p:spPr>
      </p:pic>
      <p:sp>
        <p:nvSpPr>
          <p:cNvPr id="10" name="Arrow: Right 9">
            <a:extLst>
              <a:ext uri="{FF2B5EF4-FFF2-40B4-BE49-F238E27FC236}">
                <a16:creationId xmlns:a16="http://schemas.microsoft.com/office/drawing/2014/main" id="{A222F99B-DBB7-243E-F1B1-94A944BAC3AE}"/>
              </a:ext>
            </a:extLst>
          </p:cNvPr>
          <p:cNvSpPr/>
          <p:nvPr/>
        </p:nvSpPr>
        <p:spPr>
          <a:xfrm>
            <a:off x="6842435" y="5072312"/>
            <a:ext cx="3323247" cy="828309"/>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 Placeholder 2">
            <a:extLst>
              <a:ext uri="{FF2B5EF4-FFF2-40B4-BE49-F238E27FC236}">
                <a16:creationId xmlns:a16="http://schemas.microsoft.com/office/drawing/2014/main" id="{46829470-7A28-27E8-DB13-778EA6758198}"/>
              </a:ext>
            </a:extLst>
          </p:cNvPr>
          <p:cNvSpPr txBox="1">
            <a:spLocks/>
          </p:cNvSpPr>
          <p:nvPr/>
        </p:nvSpPr>
        <p:spPr>
          <a:xfrm>
            <a:off x="6932219" y="5385835"/>
            <a:ext cx="3160988" cy="310446"/>
          </a:xfrm>
          <a:prstGeom prst="rect">
            <a:avLst/>
          </a:prstGeom>
          <a:noFill/>
        </p:spPr>
        <p:txBody>
          <a:bodyPr vert="horz" lIns="0" tIns="0" rIns="0" bIns="0" rtlCol="0" anchor="t" anchorCtr="0">
            <a:noAutofit/>
          </a:bodyPr>
          <a:lstStyle>
            <a:lvl1pPr marL="0" indent="0" algn="l" defTabSz="685800" rtl="0" eaLnBrk="1" latinLnBrk="0" hangingPunct="1">
              <a:lnSpc>
                <a:spcPct val="90000"/>
              </a:lnSpc>
              <a:spcBef>
                <a:spcPts val="0"/>
              </a:spcBef>
              <a:buFont typeface="Arial" panose="020B0604020202020204" pitchFamily="34" charset="0"/>
              <a:buNone/>
              <a:defRPr sz="1400" kern="1200">
                <a:solidFill>
                  <a:schemeClr val="bg1"/>
                </a:solidFill>
                <a:latin typeface="Fira Sans" panose="020B0503050000020004" pitchFamily="34" charset="0"/>
                <a:ea typeface="+mn-ea"/>
                <a:cs typeface="+mn-cs"/>
              </a:defRPr>
            </a:lvl1pPr>
            <a:lvl2pPr marL="179388" indent="163513" algn="l" defTabSz="685800" rtl="0" eaLnBrk="1" latinLnBrk="0" hangingPunct="1">
              <a:lnSpc>
                <a:spcPct val="90000"/>
              </a:lnSpc>
              <a:spcBef>
                <a:spcPts val="375"/>
              </a:spcBef>
              <a:buFont typeface="Arial" panose="020B0604020202020204" pitchFamily="34" charset="0"/>
              <a:buChar char="•"/>
              <a:defRPr sz="1400" kern="1200">
                <a:solidFill>
                  <a:schemeClr val="tx1">
                    <a:lumMod val="65000"/>
                    <a:lumOff val="35000"/>
                  </a:schemeClr>
                </a:solidFill>
                <a:latin typeface="Fira Sans" panose="020B0503050000020004" pitchFamily="34" charset="0"/>
                <a:ea typeface="+mn-ea"/>
                <a:cs typeface="+mn-cs"/>
              </a:defRPr>
            </a:lvl2pPr>
            <a:lvl3pPr marL="536575" indent="-179388" algn="l" defTabSz="685800" rtl="0" eaLnBrk="1" latinLnBrk="0" hangingPunct="1">
              <a:lnSpc>
                <a:spcPct val="90000"/>
              </a:lnSpc>
              <a:spcBef>
                <a:spcPts val="375"/>
              </a:spcBef>
              <a:buFont typeface="Arial" panose="020B0604020202020204" pitchFamily="34" charset="0"/>
              <a:buChar char="•"/>
              <a:defRPr sz="1200" kern="1200">
                <a:solidFill>
                  <a:schemeClr val="tx1">
                    <a:lumMod val="65000"/>
                    <a:lumOff val="35000"/>
                  </a:schemeClr>
                </a:solidFill>
                <a:latin typeface="Fira Sans" panose="020B0503050000020004" pitchFamily="34" charset="0"/>
                <a:ea typeface="+mn-ea"/>
                <a:cs typeface="+mn-cs"/>
              </a:defRPr>
            </a:lvl3pPr>
            <a:lvl4pPr marL="714375" indent="-177800" algn="l" defTabSz="685800" rtl="0" eaLnBrk="1" latinLnBrk="0" hangingPunct="1">
              <a:lnSpc>
                <a:spcPct val="90000"/>
              </a:lnSpc>
              <a:spcBef>
                <a:spcPts val="375"/>
              </a:spcBef>
              <a:buFont typeface="Arial" panose="020B0604020202020204" pitchFamily="34" charset="0"/>
              <a:buChar char="•"/>
              <a:defRPr sz="1100" kern="1200">
                <a:solidFill>
                  <a:schemeClr val="tx1">
                    <a:lumMod val="65000"/>
                    <a:lumOff val="35000"/>
                  </a:schemeClr>
                </a:solidFill>
                <a:latin typeface="Fira Sans" panose="020B0503050000020004" pitchFamily="34" charset="0"/>
                <a:ea typeface="+mn-ea"/>
                <a:cs typeface="+mn-cs"/>
              </a:defRPr>
            </a:lvl4pPr>
            <a:lvl5pPr marL="900113" indent="-185738" algn="l" defTabSz="685800" rtl="0" eaLnBrk="1" latinLnBrk="0" hangingPunct="1">
              <a:lnSpc>
                <a:spcPct val="90000"/>
              </a:lnSpc>
              <a:spcBef>
                <a:spcPts val="375"/>
              </a:spcBef>
              <a:buFont typeface="Arial" panose="020B0604020202020204" pitchFamily="34" charset="0"/>
              <a:buChar char="•"/>
              <a:defRPr sz="1000" kern="1200">
                <a:solidFill>
                  <a:schemeClr val="tx1">
                    <a:lumMod val="65000"/>
                    <a:lumOff val="35000"/>
                  </a:schemeClr>
                </a:solidFill>
                <a:latin typeface="Fira Sans" panose="020B05030500000200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lumMod val="65000"/>
                    <a:lumOff val="35000"/>
                  </a:schemeClr>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i-FI" b="1" dirty="0"/>
              <a:t>Ready for implementation Q1/2024!</a:t>
            </a:r>
          </a:p>
        </p:txBody>
      </p:sp>
    </p:spTree>
    <p:extLst>
      <p:ext uri="{BB962C8B-B14F-4D97-AF65-F5344CB8AC3E}">
        <p14:creationId xmlns:p14="http://schemas.microsoft.com/office/powerpoint/2010/main" val="22256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0B6760E-39C5-6DBC-8486-9942BF1B52BB}"/>
              </a:ext>
            </a:extLst>
          </p:cNvPr>
          <p:cNvSpPr>
            <a:spLocks noGrp="1"/>
          </p:cNvSpPr>
          <p:nvPr>
            <p:ph type="body" sz="quarter" idx="29"/>
          </p:nvPr>
        </p:nvSpPr>
        <p:spPr>
          <a:xfrm>
            <a:off x="688641" y="4136060"/>
            <a:ext cx="2422525" cy="2010225"/>
          </a:xfrm>
          <a:ln>
            <a:solidFill>
              <a:srgbClr val="04D3AA"/>
            </a:solidFill>
            <a:prstDash val="sysDash"/>
          </a:ln>
        </p:spPr>
        <p:txBody>
          <a:bodyPr/>
          <a:lstStyle/>
          <a:p>
            <a:r>
              <a:rPr lang="da-DK" dirty="0"/>
              <a:t>Available for all customers</a:t>
            </a:r>
            <a:endParaRPr lang="en-US" dirty="0"/>
          </a:p>
        </p:txBody>
      </p:sp>
      <p:sp>
        <p:nvSpPr>
          <p:cNvPr id="9" name="Text Placeholder 8">
            <a:extLst>
              <a:ext uri="{FF2B5EF4-FFF2-40B4-BE49-F238E27FC236}">
                <a16:creationId xmlns:a16="http://schemas.microsoft.com/office/drawing/2014/main" id="{EE049E6B-FEFF-0DE6-3A29-022E09B22DCC}"/>
              </a:ext>
            </a:extLst>
          </p:cNvPr>
          <p:cNvSpPr>
            <a:spLocks noGrp="1"/>
          </p:cNvSpPr>
          <p:nvPr>
            <p:ph type="body" sz="quarter" idx="30"/>
          </p:nvPr>
        </p:nvSpPr>
        <p:spPr/>
        <p:txBody>
          <a:bodyPr/>
          <a:lstStyle/>
          <a:p>
            <a:r>
              <a:rPr lang="en-US" dirty="0"/>
              <a:t>SFTP/AS2</a:t>
            </a:r>
          </a:p>
        </p:txBody>
      </p:sp>
      <p:sp>
        <p:nvSpPr>
          <p:cNvPr id="10" name="Text Placeholder 9">
            <a:extLst>
              <a:ext uri="{FF2B5EF4-FFF2-40B4-BE49-F238E27FC236}">
                <a16:creationId xmlns:a16="http://schemas.microsoft.com/office/drawing/2014/main" id="{0D347917-D48E-BE7C-167F-666959C89B16}"/>
              </a:ext>
            </a:extLst>
          </p:cNvPr>
          <p:cNvSpPr>
            <a:spLocks noGrp="1"/>
          </p:cNvSpPr>
          <p:nvPr>
            <p:ph type="body" sz="quarter" idx="31"/>
          </p:nvPr>
        </p:nvSpPr>
        <p:spPr>
          <a:xfrm>
            <a:off x="3536115" y="4136060"/>
            <a:ext cx="2422525" cy="2010225"/>
          </a:xfrm>
          <a:ln>
            <a:solidFill>
              <a:srgbClr val="549CFF"/>
            </a:solidFill>
            <a:prstDash val="sysDash"/>
          </a:ln>
        </p:spPr>
        <p:txBody>
          <a:bodyPr/>
          <a:lstStyle/>
          <a:p>
            <a:r>
              <a:rPr lang="da-DK" dirty="0"/>
              <a:t>NA</a:t>
            </a:r>
          </a:p>
          <a:p>
            <a:endParaRPr lang="en-US" dirty="0"/>
          </a:p>
        </p:txBody>
      </p:sp>
      <p:sp>
        <p:nvSpPr>
          <p:cNvPr id="11" name="Text Placeholder 10">
            <a:extLst>
              <a:ext uri="{FF2B5EF4-FFF2-40B4-BE49-F238E27FC236}">
                <a16:creationId xmlns:a16="http://schemas.microsoft.com/office/drawing/2014/main" id="{768C791E-D377-A470-4F5D-C9A135982E18}"/>
              </a:ext>
            </a:extLst>
          </p:cNvPr>
          <p:cNvSpPr>
            <a:spLocks noGrp="1"/>
          </p:cNvSpPr>
          <p:nvPr>
            <p:ph type="body" sz="quarter" idx="32"/>
          </p:nvPr>
        </p:nvSpPr>
        <p:spPr/>
        <p:txBody>
          <a:bodyPr/>
          <a:lstStyle/>
          <a:p>
            <a:r>
              <a:rPr lang="en-US" dirty="0"/>
              <a:t>Notification API</a:t>
            </a:r>
            <a:endParaRPr lang="en-US" sz="1100" dirty="0"/>
          </a:p>
        </p:txBody>
      </p:sp>
      <p:sp>
        <p:nvSpPr>
          <p:cNvPr id="12" name="Text Placeholder 11">
            <a:extLst>
              <a:ext uri="{FF2B5EF4-FFF2-40B4-BE49-F238E27FC236}">
                <a16:creationId xmlns:a16="http://schemas.microsoft.com/office/drawing/2014/main" id="{B90A1DB2-1D35-2DEC-B1A1-EC864D6E9CEF}"/>
              </a:ext>
            </a:extLst>
          </p:cNvPr>
          <p:cNvSpPr>
            <a:spLocks noGrp="1"/>
          </p:cNvSpPr>
          <p:nvPr>
            <p:ph type="body" sz="quarter" idx="33"/>
          </p:nvPr>
        </p:nvSpPr>
        <p:spPr>
          <a:xfrm>
            <a:off x="6383589" y="4136060"/>
            <a:ext cx="2422525" cy="2010225"/>
          </a:xfrm>
          <a:ln>
            <a:solidFill>
              <a:srgbClr val="F993B9"/>
            </a:solidFill>
            <a:prstDash val="sysDash"/>
          </a:ln>
        </p:spPr>
        <p:txBody>
          <a:bodyPr/>
          <a:lstStyle/>
          <a:p>
            <a:r>
              <a:rPr lang="da-DK" dirty="0"/>
              <a:t>Available f</a:t>
            </a:r>
            <a:r>
              <a:rPr lang="en-US" dirty="0"/>
              <a:t>or all customers </a:t>
            </a:r>
          </a:p>
        </p:txBody>
      </p:sp>
      <p:sp>
        <p:nvSpPr>
          <p:cNvPr id="13" name="Text Placeholder 12">
            <a:extLst>
              <a:ext uri="{FF2B5EF4-FFF2-40B4-BE49-F238E27FC236}">
                <a16:creationId xmlns:a16="http://schemas.microsoft.com/office/drawing/2014/main" id="{DAFA4478-5C34-0792-A0AC-04E41995925F}"/>
              </a:ext>
            </a:extLst>
          </p:cNvPr>
          <p:cNvSpPr>
            <a:spLocks noGrp="1"/>
          </p:cNvSpPr>
          <p:nvPr>
            <p:ph type="body" sz="quarter" idx="34"/>
          </p:nvPr>
        </p:nvSpPr>
        <p:spPr/>
        <p:txBody>
          <a:bodyPr/>
          <a:lstStyle/>
          <a:p>
            <a:r>
              <a:rPr lang="en-US" dirty="0"/>
              <a:t>Network file API</a:t>
            </a:r>
          </a:p>
        </p:txBody>
      </p:sp>
      <p:sp>
        <p:nvSpPr>
          <p:cNvPr id="14" name="Text Placeholder 13">
            <a:extLst>
              <a:ext uri="{FF2B5EF4-FFF2-40B4-BE49-F238E27FC236}">
                <a16:creationId xmlns:a16="http://schemas.microsoft.com/office/drawing/2014/main" id="{CD03D533-827B-ADC1-C9F2-3B84BFB13FEA}"/>
              </a:ext>
            </a:extLst>
          </p:cNvPr>
          <p:cNvSpPr>
            <a:spLocks noGrp="1"/>
          </p:cNvSpPr>
          <p:nvPr>
            <p:ph type="body" sz="quarter" idx="35"/>
          </p:nvPr>
        </p:nvSpPr>
        <p:spPr>
          <a:xfrm>
            <a:off x="9231063" y="4136060"/>
            <a:ext cx="2422525" cy="2010225"/>
          </a:xfrm>
          <a:ln>
            <a:solidFill>
              <a:srgbClr val="6404DA"/>
            </a:solidFill>
            <a:prstDash val="sysDash"/>
          </a:ln>
        </p:spPr>
        <p:txBody>
          <a:bodyPr/>
          <a:lstStyle/>
          <a:p>
            <a:r>
              <a:rPr lang="da-DK" dirty="0"/>
              <a:t>NA</a:t>
            </a:r>
            <a:endParaRPr lang="en-US" dirty="0"/>
          </a:p>
        </p:txBody>
      </p:sp>
      <p:sp>
        <p:nvSpPr>
          <p:cNvPr id="15" name="Text Placeholder 14">
            <a:extLst>
              <a:ext uri="{FF2B5EF4-FFF2-40B4-BE49-F238E27FC236}">
                <a16:creationId xmlns:a16="http://schemas.microsoft.com/office/drawing/2014/main" id="{C0F8F117-E7CC-85A2-9D27-A8CFA2541684}"/>
              </a:ext>
            </a:extLst>
          </p:cNvPr>
          <p:cNvSpPr>
            <a:spLocks noGrp="1"/>
          </p:cNvSpPr>
          <p:nvPr>
            <p:ph type="body" sz="quarter" idx="36"/>
          </p:nvPr>
        </p:nvSpPr>
        <p:spPr/>
        <p:txBody>
          <a:bodyPr/>
          <a:lstStyle/>
          <a:p>
            <a:r>
              <a:rPr lang="en-US" dirty="0"/>
              <a:t>Basware AP API</a:t>
            </a:r>
          </a:p>
        </p:txBody>
      </p:sp>
      <p:sp>
        <p:nvSpPr>
          <p:cNvPr id="7" name="Title 6">
            <a:extLst>
              <a:ext uri="{FF2B5EF4-FFF2-40B4-BE49-F238E27FC236}">
                <a16:creationId xmlns:a16="http://schemas.microsoft.com/office/drawing/2014/main" id="{CD33F191-F792-3EEC-3A36-9E537B62A963}"/>
              </a:ext>
            </a:extLst>
          </p:cNvPr>
          <p:cNvSpPr>
            <a:spLocks noGrp="1"/>
          </p:cNvSpPr>
          <p:nvPr>
            <p:ph type="title"/>
          </p:nvPr>
        </p:nvSpPr>
        <p:spPr>
          <a:xfrm>
            <a:off x="340241" y="365126"/>
            <a:ext cx="11493795" cy="680538"/>
          </a:xfrm>
        </p:spPr>
        <p:txBody>
          <a:bodyPr/>
          <a:lstStyle/>
          <a:p>
            <a:r>
              <a:rPr lang="en-US" sz="3600" dirty="0"/>
              <a:t>INTEGRATION OPTIONS FOR </a:t>
            </a:r>
            <a:r>
              <a:rPr lang="en-GB" sz="3600" dirty="0"/>
              <a:t>E-REPORTING</a:t>
            </a:r>
            <a:endParaRPr lang="en-US" sz="3600" dirty="0"/>
          </a:p>
        </p:txBody>
      </p:sp>
      <p:sp>
        <p:nvSpPr>
          <p:cNvPr id="17" name="TextBox 16">
            <a:extLst>
              <a:ext uri="{FF2B5EF4-FFF2-40B4-BE49-F238E27FC236}">
                <a16:creationId xmlns:a16="http://schemas.microsoft.com/office/drawing/2014/main" id="{2F32DADC-4125-9B8F-8049-BCF1E4443595}"/>
              </a:ext>
            </a:extLst>
          </p:cNvPr>
          <p:cNvSpPr txBox="1"/>
          <p:nvPr/>
        </p:nvSpPr>
        <p:spPr>
          <a:xfrm>
            <a:off x="6383588" y="3407590"/>
            <a:ext cx="2422525" cy="646331"/>
          </a:xfrm>
          <a:prstGeom prst="rect">
            <a:avLst/>
          </a:prstGeom>
          <a:noFill/>
          <a:ln>
            <a:solidFill>
              <a:srgbClr val="F993B9"/>
            </a:solidFill>
            <a:prstDash val="sys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France 2024 format (Flow 10)</a:t>
            </a:r>
          </a:p>
        </p:txBody>
      </p:sp>
      <p:sp>
        <p:nvSpPr>
          <p:cNvPr id="18" name="TextBox 17">
            <a:extLst>
              <a:ext uri="{FF2B5EF4-FFF2-40B4-BE49-F238E27FC236}">
                <a16:creationId xmlns:a16="http://schemas.microsoft.com/office/drawing/2014/main" id="{8CEA5020-FC57-AF4C-85DA-7CA996CE41EC}"/>
              </a:ext>
            </a:extLst>
          </p:cNvPr>
          <p:cNvSpPr txBox="1"/>
          <p:nvPr/>
        </p:nvSpPr>
        <p:spPr>
          <a:xfrm>
            <a:off x="9231062" y="3407590"/>
            <a:ext cx="2422525" cy="646331"/>
          </a:xfrm>
          <a:prstGeom prst="rect">
            <a:avLst/>
          </a:prstGeom>
          <a:noFill/>
          <a:ln>
            <a:solidFill>
              <a:srgbClr val="6404DA"/>
            </a:solidFill>
            <a:prstDash val="dash"/>
          </a:ln>
        </p:spPr>
        <p:txBody>
          <a:bodyPr wrap="square">
            <a:spAutoFit/>
          </a:bodyPr>
          <a:lstStyle/>
          <a:p>
            <a:pPr algn="ctr"/>
            <a:r>
              <a:rPr lang="en-US" dirty="0"/>
              <a:t>Basware internal message</a:t>
            </a:r>
          </a:p>
        </p:txBody>
      </p:sp>
      <p:sp>
        <p:nvSpPr>
          <p:cNvPr id="19" name="TextBox 18">
            <a:extLst>
              <a:ext uri="{FF2B5EF4-FFF2-40B4-BE49-F238E27FC236}">
                <a16:creationId xmlns:a16="http://schemas.microsoft.com/office/drawing/2014/main" id="{43FC8AB6-5BC8-FB39-0B41-6938180925D5}"/>
              </a:ext>
            </a:extLst>
          </p:cNvPr>
          <p:cNvSpPr txBox="1"/>
          <p:nvPr/>
        </p:nvSpPr>
        <p:spPr>
          <a:xfrm>
            <a:off x="688641" y="3373383"/>
            <a:ext cx="2422525" cy="646331"/>
          </a:xfrm>
          <a:prstGeom prst="rect">
            <a:avLst/>
          </a:prstGeom>
          <a:noFill/>
          <a:ln>
            <a:solidFill>
              <a:schemeClr val="accent1"/>
            </a:solidFill>
            <a:prstDash val="sys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France 2024 format (Flow 10)</a:t>
            </a:r>
          </a:p>
        </p:txBody>
      </p:sp>
      <p:sp>
        <p:nvSpPr>
          <p:cNvPr id="20" name="TextBox 19">
            <a:extLst>
              <a:ext uri="{FF2B5EF4-FFF2-40B4-BE49-F238E27FC236}">
                <a16:creationId xmlns:a16="http://schemas.microsoft.com/office/drawing/2014/main" id="{794C11F9-89F8-52E8-F457-3DCB2D92FEF9}"/>
              </a:ext>
            </a:extLst>
          </p:cNvPr>
          <p:cNvSpPr txBox="1"/>
          <p:nvPr/>
        </p:nvSpPr>
        <p:spPr>
          <a:xfrm>
            <a:off x="3536115" y="3373383"/>
            <a:ext cx="2422525" cy="646331"/>
          </a:xfrm>
          <a:prstGeom prst="rect">
            <a:avLst/>
          </a:prstGeom>
          <a:noFill/>
          <a:ln>
            <a:solidFill>
              <a:srgbClr val="549CFF"/>
            </a:solidFill>
            <a:prstDash val="dash"/>
          </a:ln>
        </p:spPr>
        <p:txBody>
          <a:bodyPr wrap="square">
            <a:spAutoFit/>
          </a:bodyPr>
          <a:lstStyle/>
          <a:p>
            <a:pPr algn="ctr"/>
            <a:r>
              <a:rPr lang="da-DK" sz="1800" dirty="0">
                <a:latin typeface="Times New Roman" panose="02020603050405020304" pitchFamily="18" charset="0"/>
                <a:cs typeface="Times New Roman" panose="02020603050405020304" pitchFamily="18" charset="0"/>
              </a:rPr>
              <a:t>Statuses based on BUMID</a:t>
            </a:r>
            <a:endParaRPr lang="en-US" dirty="0"/>
          </a:p>
        </p:txBody>
      </p:sp>
    </p:spTree>
    <p:extLst>
      <p:ext uri="{BB962C8B-B14F-4D97-AF65-F5344CB8AC3E}">
        <p14:creationId xmlns:p14="http://schemas.microsoft.com/office/powerpoint/2010/main" val="3070152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88B6-B116-A151-351B-8757A265796C}"/>
              </a:ext>
            </a:extLst>
          </p:cNvPr>
          <p:cNvSpPr>
            <a:spLocks noGrp="1"/>
          </p:cNvSpPr>
          <p:nvPr>
            <p:ph type="title"/>
          </p:nvPr>
        </p:nvSpPr>
        <p:spPr>
          <a:xfrm>
            <a:off x="165100" y="365125"/>
            <a:ext cx="10214142" cy="650875"/>
          </a:xfrm>
        </p:spPr>
        <p:txBody>
          <a:bodyPr/>
          <a:lstStyle/>
          <a:p>
            <a:r>
              <a:rPr lang="fi-FI" dirty="0">
                <a:solidFill>
                  <a:schemeClr val="bg1"/>
                </a:solidFill>
              </a:rPr>
              <a:t>BASWARE OFFERING - KEY CHANGES</a:t>
            </a:r>
            <a:endParaRPr lang="en-US" dirty="0"/>
          </a:p>
        </p:txBody>
      </p:sp>
      <p:sp>
        <p:nvSpPr>
          <p:cNvPr id="3" name="Content Placeholder 2">
            <a:extLst>
              <a:ext uri="{FF2B5EF4-FFF2-40B4-BE49-F238E27FC236}">
                <a16:creationId xmlns:a16="http://schemas.microsoft.com/office/drawing/2014/main" id="{AADA9375-5E54-8377-A8A5-ABC256EF5A5C}"/>
              </a:ext>
            </a:extLst>
          </p:cNvPr>
          <p:cNvSpPr>
            <a:spLocks noGrp="1"/>
          </p:cNvSpPr>
          <p:nvPr>
            <p:ph sz="half" idx="1"/>
          </p:nvPr>
        </p:nvSpPr>
        <p:spPr>
          <a:xfrm>
            <a:off x="755650" y="1689100"/>
            <a:ext cx="10680700" cy="4542839"/>
          </a:xfrm>
        </p:spPr>
        <p:txBody>
          <a:bodyPr/>
          <a:lstStyle/>
          <a:p>
            <a:pPr marL="342891" indent="-342891">
              <a:lnSpc>
                <a:spcPct val="150000"/>
              </a:lnSpc>
              <a:buFont typeface="Arial" panose="020B0604020202020204" pitchFamily="34" charset="0"/>
              <a:buChar char="•"/>
            </a:pPr>
            <a:r>
              <a:rPr lang="fi-FI" b="1" dirty="0">
                <a:latin typeface="+mj-lt"/>
                <a:ea typeface="+mj-ea"/>
                <a:cs typeface="+mj-cs"/>
              </a:rPr>
              <a:t>New</a:t>
            </a:r>
            <a:r>
              <a:rPr lang="fi-FI" dirty="0">
                <a:latin typeface="Fira Sans (Headings)"/>
              </a:rPr>
              <a:t> France Sending Country Extensions to be offered on top of E-invoice Sending services to enable e-invoicing and e-reporting requirements.</a:t>
            </a:r>
          </a:p>
          <a:p>
            <a:pPr marL="342891" indent="-342891">
              <a:lnSpc>
                <a:spcPct val="150000"/>
              </a:lnSpc>
              <a:buFont typeface="Arial" panose="020B0604020202020204" pitchFamily="34" charset="0"/>
              <a:buChar char="•"/>
            </a:pPr>
            <a:r>
              <a:rPr lang="fi-FI" b="1" dirty="0">
                <a:latin typeface="Fira Sans (Headings)"/>
              </a:rPr>
              <a:t>New</a:t>
            </a:r>
            <a:r>
              <a:rPr lang="fi-FI" dirty="0">
                <a:latin typeface="Fira Sans (Headings)"/>
              </a:rPr>
              <a:t> France Receiving Country Extensions to be offered on top of E-invoice Receiving services to enable e-invoicing and e-reporting requirements.</a:t>
            </a:r>
            <a:endParaRPr lang="fi-FI" sz="700" dirty="0">
              <a:latin typeface="Fira Sans (Headings)"/>
            </a:endParaRPr>
          </a:p>
          <a:p>
            <a:pPr marL="342891" indent="-342891">
              <a:lnSpc>
                <a:spcPct val="150000"/>
              </a:lnSpc>
              <a:buFont typeface="Arial" panose="020B0604020202020204" pitchFamily="34" charset="0"/>
              <a:buChar char="•"/>
            </a:pPr>
            <a:r>
              <a:rPr lang="fi-FI" dirty="0">
                <a:latin typeface="Fira Sans (Headings)"/>
              </a:rPr>
              <a:t>Paper/PDF sending services will be gradually </a:t>
            </a:r>
            <a:r>
              <a:rPr lang="fi-FI" b="1" dirty="0">
                <a:latin typeface="Fira Sans (Headings)"/>
              </a:rPr>
              <a:t>not compliant </a:t>
            </a:r>
            <a:r>
              <a:rPr lang="fi-FI" dirty="0">
                <a:latin typeface="Fira Sans (Headings)"/>
              </a:rPr>
              <a:t>for France </a:t>
            </a:r>
            <a:r>
              <a:rPr lang="fi-FI" b="1" dirty="0">
                <a:latin typeface="Fira Sans (Headings)"/>
              </a:rPr>
              <a:t>B2B domestic</a:t>
            </a:r>
            <a:r>
              <a:rPr lang="fi-FI" dirty="0">
                <a:latin typeface="Fira Sans (Headings)"/>
              </a:rPr>
              <a:t>. </a:t>
            </a:r>
            <a:endParaRPr lang="fi-FI" sz="2000" dirty="0">
              <a:latin typeface="Fira Sans (Headings)"/>
            </a:endParaRPr>
          </a:p>
          <a:p>
            <a:pPr marL="342891" indent="-342891">
              <a:lnSpc>
                <a:spcPct val="150000"/>
              </a:lnSpc>
              <a:buFont typeface="Arial" panose="020B0604020202020204" pitchFamily="34" charset="0"/>
              <a:buChar char="•"/>
            </a:pPr>
            <a:r>
              <a:rPr lang="fi-FI" dirty="0">
                <a:latin typeface="Fira Sans (Headings)"/>
              </a:rPr>
              <a:t>Paper/PDF receiving services will be gradually </a:t>
            </a:r>
            <a:r>
              <a:rPr lang="fi-FI" b="1" dirty="0">
                <a:latin typeface="Fira Sans (Headings)"/>
              </a:rPr>
              <a:t>not compliant </a:t>
            </a:r>
            <a:r>
              <a:rPr lang="fi-FI" dirty="0">
                <a:latin typeface="Fira Sans (Headings)"/>
              </a:rPr>
              <a:t>for France </a:t>
            </a:r>
            <a:r>
              <a:rPr lang="fi-FI" b="1" dirty="0">
                <a:latin typeface="Fira Sans (Headings)"/>
              </a:rPr>
              <a:t>B2B domestic</a:t>
            </a:r>
            <a:r>
              <a:rPr lang="fi-FI" dirty="0">
                <a:latin typeface="Fira Sans (Headings)"/>
              </a:rPr>
              <a:t>. </a:t>
            </a:r>
          </a:p>
          <a:p>
            <a:pPr marL="342891" indent="-342891">
              <a:lnSpc>
                <a:spcPct val="150000"/>
              </a:lnSpc>
              <a:buFont typeface="Arial" panose="020B0604020202020204" pitchFamily="34" charset="0"/>
              <a:buChar char="•"/>
            </a:pPr>
            <a:r>
              <a:rPr lang="fi-FI" sz="2000" b="1" dirty="0">
                <a:latin typeface="Fira Sans (Headings)"/>
              </a:rPr>
              <a:t>P2P connector </a:t>
            </a:r>
            <a:r>
              <a:rPr lang="fi-FI" sz="2000" dirty="0">
                <a:latin typeface="Fira Sans (Headings)"/>
              </a:rPr>
              <a:t>will be gradually </a:t>
            </a:r>
            <a:r>
              <a:rPr lang="fi-FI" sz="2000" b="1" dirty="0">
                <a:latin typeface="Fira Sans (Headings)"/>
              </a:rPr>
              <a:t>not compliant</a:t>
            </a:r>
            <a:r>
              <a:rPr lang="fi-FI" sz="2000" dirty="0">
                <a:latin typeface="Fira Sans (Headings)"/>
              </a:rPr>
              <a:t> for France </a:t>
            </a:r>
            <a:r>
              <a:rPr lang="fi-FI" b="1" dirty="0">
                <a:latin typeface="Fira Sans (Headings)"/>
              </a:rPr>
              <a:t>B2B</a:t>
            </a:r>
            <a:r>
              <a:rPr lang="fi-FI" sz="2000" b="1" dirty="0">
                <a:latin typeface="Fira Sans (Headings)"/>
              </a:rPr>
              <a:t> domestic</a:t>
            </a:r>
            <a:r>
              <a:rPr lang="fi-FI" sz="2000" dirty="0">
                <a:latin typeface="Fira Sans (Headings)"/>
              </a:rPr>
              <a:t>. </a:t>
            </a:r>
          </a:p>
          <a:p>
            <a:pPr marL="0" indent="0">
              <a:lnSpc>
                <a:spcPct val="150000"/>
              </a:lnSpc>
              <a:buNone/>
            </a:pPr>
            <a:endParaRPr lang="fi-FI" sz="2000" dirty="0">
              <a:latin typeface="Fira Sans (Headings)"/>
            </a:endParaRPr>
          </a:p>
        </p:txBody>
      </p:sp>
    </p:spTree>
    <p:extLst>
      <p:ext uri="{BB962C8B-B14F-4D97-AF65-F5344CB8AC3E}">
        <p14:creationId xmlns:p14="http://schemas.microsoft.com/office/powerpoint/2010/main" val="399657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88B6-B116-A151-351B-8757A265796C}"/>
              </a:ext>
            </a:extLst>
          </p:cNvPr>
          <p:cNvSpPr>
            <a:spLocks noGrp="1"/>
          </p:cNvSpPr>
          <p:nvPr>
            <p:ph type="title"/>
          </p:nvPr>
        </p:nvSpPr>
        <p:spPr>
          <a:xfrm>
            <a:off x="850900" y="111125"/>
            <a:ext cx="9541042" cy="650875"/>
          </a:xfrm>
        </p:spPr>
        <p:txBody>
          <a:bodyPr/>
          <a:lstStyle/>
          <a:p>
            <a:r>
              <a:rPr lang="fi-FI" dirty="0">
                <a:solidFill>
                  <a:schemeClr val="bg1"/>
                </a:solidFill>
              </a:rPr>
              <a:t>IMPACT TO EXISTING CUSTOMERS HIGH LEVEL VIEW</a:t>
            </a:r>
            <a:endParaRPr lang="en-US" dirty="0"/>
          </a:p>
        </p:txBody>
      </p:sp>
      <p:sp>
        <p:nvSpPr>
          <p:cNvPr id="3" name="Content Placeholder 2">
            <a:extLst>
              <a:ext uri="{FF2B5EF4-FFF2-40B4-BE49-F238E27FC236}">
                <a16:creationId xmlns:a16="http://schemas.microsoft.com/office/drawing/2014/main" id="{AADA9375-5E54-8377-A8A5-ABC256EF5A5C}"/>
              </a:ext>
            </a:extLst>
          </p:cNvPr>
          <p:cNvSpPr>
            <a:spLocks noGrp="1"/>
          </p:cNvSpPr>
          <p:nvPr>
            <p:ph sz="half" idx="1"/>
          </p:nvPr>
        </p:nvSpPr>
        <p:spPr>
          <a:xfrm>
            <a:off x="755650" y="1689100"/>
            <a:ext cx="10680700" cy="4542839"/>
          </a:xfrm>
        </p:spPr>
        <p:txBody>
          <a:bodyPr/>
          <a:lstStyle/>
          <a:p>
            <a:pPr marL="342891" indent="-342891">
              <a:lnSpc>
                <a:spcPct val="150000"/>
              </a:lnSpc>
            </a:pPr>
            <a:r>
              <a:rPr lang="fi-FI" dirty="0">
                <a:latin typeface="Fira Sans (Headings)"/>
              </a:rPr>
              <a:t>Customers </a:t>
            </a:r>
            <a:r>
              <a:rPr lang="fi-FI" b="1" dirty="0">
                <a:latin typeface="Fira Sans (Headings)"/>
              </a:rPr>
              <a:t>can continue </a:t>
            </a:r>
            <a:r>
              <a:rPr lang="fi-FI" dirty="0">
                <a:latin typeface="Fira Sans (Headings)"/>
              </a:rPr>
              <a:t>using existing solutions for sending/receiving invoices with certain </a:t>
            </a:r>
            <a:r>
              <a:rPr lang="fi-FI" b="1" dirty="0">
                <a:latin typeface="Fira Sans (Headings)"/>
              </a:rPr>
              <a:t>restrictions</a:t>
            </a:r>
            <a:r>
              <a:rPr lang="fi-FI" dirty="0">
                <a:latin typeface="Fira Sans (Headings)"/>
              </a:rPr>
              <a:t>.  (see offering slides for details) - what is needed is ”</a:t>
            </a:r>
            <a:r>
              <a:rPr lang="fi-FI" b="1" dirty="0">
                <a:latin typeface="Fira Sans (Headings)"/>
              </a:rPr>
              <a:t>Country Extension for Sending/Receiving”.</a:t>
            </a:r>
          </a:p>
          <a:p>
            <a:pPr marL="342891" indent="-342891">
              <a:lnSpc>
                <a:spcPct val="150000"/>
              </a:lnSpc>
            </a:pPr>
            <a:r>
              <a:rPr lang="fi-FI" b="1" dirty="0">
                <a:latin typeface="Fira Sans (Headings)"/>
              </a:rPr>
              <a:t>Connectivity</a:t>
            </a:r>
            <a:r>
              <a:rPr lang="fi-FI" dirty="0">
                <a:latin typeface="Fira Sans (Headings)"/>
              </a:rPr>
              <a:t> to Basware Network in most cases (like SFTP, AS2) </a:t>
            </a:r>
            <a:r>
              <a:rPr lang="fi-FI" b="1" dirty="0">
                <a:latin typeface="Fira Sans (Headings)"/>
              </a:rPr>
              <a:t>does not change</a:t>
            </a:r>
            <a:r>
              <a:rPr lang="fi-FI" dirty="0">
                <a:latin typeface="Fira Sans (Headings)"/>
              </a:rPr>
              <a:t>. </a:t>
            </a:r>
          </a:p>
          <a:p>
            <a:pPr marL="342891" indent="-342891">
              <a:lnSpc>
                <a:spcPct val="150000"/>
              </a:lnSpc>
            </a:pPr>
            <a:r>
              <a:rPr lang="fi-FI" dirty="0">
                <a:latin typeface="Fira Sans (Headings)"/>
              </a:rPr>
              <a:t>Customer existing </a:t>
            </a:r>
            <a:r>
              <a:rPr lang="fi-FI" b="1" dirty="0">
                <a:latin typeface="Fira Sans (Headings)"/>
              </a:rPr>
              <a:t>format does not need to be changed </a:t>
            </a:r>
            <a:r>
              <a:rPr lang="fi-FI" dirty="0">
                <a:latin typeface="Fira Sans (Headings)"/>
              </a:rPr>
              <a:t>(even we </a:t>
            </a:r>
            <a:r>
              <a:rPr lang="fi-FI" b="1" dirty="0">
                <a:latin typeface="Fira Sans (Headings)"/>
              </a:rPr>
              <a:t>can offer </a:t>
            </a:r>
            <a:r>
              <a:rPr lang="fi-FI" dirty="0">
                <a:latin typeface="Fira Sans (Headings)"/>
              </a:rPr>
              <a:t>Factur-X, UBL 2.1 and CII as core formats) </a:t>
            </a:r>
            <a:r>
              <a:rPr lang="fi-FI" b="1" dirty="0">
                <a:latin typeface="Fira Sans (Headings)"/>
              </a:rPr>
              <a:t>BUT</a:t>
            </a:r>
            <a:r>
              <a:rPr lang="fi-FI" dirty="0">
                <a:latin typeface="Fira Sans (Headings)"/>
              </a:rPr>
              <a:t> customer needs to be ready to send/receive new/additional data.</a:t>
            </a:r>
          </a:p>
          <a:p>
            <a:pPr marL="342891" indent="-342891">
              <a:lnSpc>
                <a:spcPct val="150000"/>
              </a:lnSpc>
            </a:pPr>
            <a:r>
              <a:rPr lang="fi-FI" dirty="0">
                <a:latin typeface="Fira Sans (Headings)"/>
              </a:rPr>
              <a:t>Sending/receiving customers need to have capability to </a:t>
            </a:r>
            <a:r>
              <a:rPr lang="fi-FI" b="1" dirty="0">
                <a:latin typeface="Fira Sans (Headings)"/>
              </a:rPr>
              <a:t>send/receive </a:t>
            </a:r>
            <a:r>
              <a:rPr lang="fi-FI" dirty="0">
                <a:latin typeface="Fira Sans (Headings)"/>
              </a:rPr>
              <a:t>invoice </a:t>
            </a:r>
            <a:r>
              <a:rPr lang="fi-FI" b="1" dirty="0">
                <a:latin typeface="Fira Sans (Headings)"/>
              </a:rPr>
              <a:t>status</a:t>
            </a:r>
            <a:r>
              <a:rPr lang="fi-FI" dirty="0">
                <a:latin typeface="Fira Sans (Headings)"/>
              </a:rPr>
              <a:t> </a:t>
            </a:r>
            <a:r>
              <a:rPr lang="fi-FI" b="1" dirty="0">
                <a:latin typeface="Fira Sans (Headings)"/>
              </a:rPr>
              <a:t>messages</a:t>
            </a:r>
            <a:r>
              <a:rPr lang="fi-FI" dirty="0">
                <a:latin typeface="Fira Sans (Headings)"/>
              </a:rPr>
              <a:t> and do </a:t>
            </a:r>
            <a:r>
              <a:rPr lang="fi-FI" b="1" dirty="0">
                <a:latin typeface="Fira Sans (Headings)"/>
              </a:rPr>
              <a:t>e-Reporting</a:t>
            </a:r>
            <a:r>
              <a:rPr lang="fi-FI" dirty="0">
                <a:latin typeface="Fira Sans (Headings)"/>
              </a:rPr>
              <a:t> (Invoice statuses can be sent from Basware AP). </a:t>
            </a:r>
          </a:p>
        </p:txBody>
      </p:sp>
    </p:spTree>
    <p:extLst>
      <p:ext uri="{BB962C8B-B14F-4D97-AF65-F5344CB8AC3E}">
        <p14:creationId xmlns:p14="http://schemas.microsoft.com/office/powerpoint/2010/main" val="364623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586E07-5720-449C-C005-46F558F84C9D}"/>
              </a:ext>
            </a:extLst>
          </p:cNvPr>
          <p:cNvSpPr>
            <a:spLocks noGrp="1"/>
          </p:cNvSpPr>
          <p:nvPr>
            <p:ph type="ctrTitle"/>
          </p:nvPr>
        </p:nvSpPr>
        <p:spPr/>
        <p:txBody>
          <a:bodyPr/>
          <a:lstStyle/>
          <a:p>
            <a:r>
              <a:rPr lang="en-GB" dirty="0"/>
              <a:t>SENDING FLOW DEEP DIVE</a:t>
            </a:r>
            <a:endParaRPr lang="en-US" dirty="0"/>
          </a:p>
        </p:txBody>
      </p:sp>
    </p:spTree>
    <p:extLst>
      <p:ext uri="{BB962C8B-B14F-4D97-AF65-F5344CB8AC3E}">
        <p14:creationId xmlns:p14="http://schemas.microsoft.com/office/powerpoint/2010/main" val="107046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120199" y="207572"/>
            <a:ext cx="10375857" cy="987012"/>
          </a:xfrm>
        </p:spPr>
        <p:txBody>
          <a:bodyPr/>
          <a:lstStyle/>
          <a:p>
            <a:r>
              <a:rPr lang="en-GB" sz="4400" dirty="0"/>
              <a:t>B2B DOMESTIC – INVOICE FLOW</a:t>
            </a:r>
          </a:p>
        </p:txBody>
      </p:sp>
      <p:sp>
        <p:nvSpPr>
          <p:cNvPr id="6" name="Rectangle 5">
            <a:extLst>
              <a:ext uri="{FF2B5EF4-FFF2-40B4-BE49-F238E27FC236}">
                <a16:creationId xmlns:a16="http://schemas.microsoft.com/office/drawing/2014/main" id="{3297A326-43BF-DE2A-E978-1302E0AF8827}"/>
              </a:ext>
            </a:extLst>
          </p:cNvPr>
          <p:cNvSpPr/>
          <p:nvPr/>
        </p:nvSpPr>
        <p:spPr>
          <a:xfrm>
            <a:off x="8997361" y="2295576"/>
            <a:ext cx="885105" cy="543867"/>
          </a:xfrm>
          <a:prstGeom prst="rect">
            <a:avLst/>
          </a:prstGeom>
          <a:solidFill>
            <a:schemeClr val="accent2">
              <a:lumMod val="75000"/>
            </a:schemeClr>
          </a:solidFill>
        </p:spPr>
        <p:txBody>
          <a:bodyPr wrap="square">
            <a:spAutoFit/>
          </a:bodyPr>
          <a:lstStyle/>
          <a:p>
            <a:pPr algn="ctr" defTabSz="1219170"/>
            <a:r>
              <a:rPr lang="en-US" sz="1467" b="1" kern="0" dirty="0">
                <a:solidFill>
                  <a:prstClr val="white"/>
                </a:solidFill>
                <a:latin typeface="Calibri" panose="020F0502020204030204"/>
              </a:rPr>
              <a:t>Service provider</a:t>
            </a:r>
            <a:endParaRPr lang="fi-FI" sz="1467" b="1" kern="0" dirty="0">
              <a:solidFill>
                <a:prstClr val="white"/>
              </a:solidFill>
              <a:latin typeface="Calibri" panose="020F0502020204030204"/>
            </a:endParaRPr>
          </a:p>
        </p:txBody>
      </p:sp>
      <p:sp>
        <p:nvSpPr>
          <p:cNvPr id="10" name="TextBox 9">
            <a:extLst>
              <a:ext uri="{FF2B5EF4-FFF2-40B4-BE49-F238E27FC236}">
                <a16:creationId xmlns:a16="http://schemas.microsoft.com/office/drawing/2014/main" id="{6A523AAB-7104-CE55-0667-78AD7EF04D53}"/>
              </a:ext>
            </a:extLst>
          </p:cNvPr>
          <p:cNvSpPr txBox="1"/>
          <p:nvPr/>
        </p:nvSpPr>
        <p:spPr>
          <a:xfrm>
            <a:off x="1908664" y="1963521"/>
            <a:ext cx="1114025" cy="261610"/>
          </a:xfrm>
          <a:prstGeom prst="rect">
            <a:avLst/>
          </a:prstGeom>
          <a:noFill/>
        </p:spPr>
        <p:txBody>
          <a:bodyPr wrap="square">
            <a:spAutoFit/>
          </a:bodyPr>
          <a:lstStyle/>
          <a:p>
            <a:r>
              <a:rPr lang="en-US" sz="1050" b="1" kern="0" dirty="0">
                <a:solidFill>
                  <a:srgbClr val="2E75B6"/>
                </a:solidFill>
              </a:rPr>
              <a:t>1.a - E-Invoice</a:t>
            </a:r>
            <a:endParaRPr lang="fi-FI" sz="1050" b="1" kern="0" dirty="0">
              <a:solidFill>
                <a:srgbClr val="2E75B6"/>
              </a:solidFill>
            </a:endParaRPr>
          </a:p>
        </p:txBody>
      </p:sp>
      <p:cxnSp>
        <p:nvCxnSpPr>
          <p:cNvPr id="11" name="Connector: Elbow 87">
            <a:extLst>
              <a:ext uri="{FF2B5EF4-FFF2-40B4-BE49-F238E27FC236}">
                <a16:creationId xmlns:a16="http://schemas.microsoft.com/office/drawing/2014/main" id="{9DEDDD24-15DC-DD55-7F6F-5F7182407E9C}"/>
              </a:ext>
            </a:extLst>
          </p:cNvPr>
          <p:cNvCxnSpPr>
            <a:cxnSpLocks/>
          </p:cNvCxnSpPr>
          <p:nvPr/>
        </p:nvCxnSpPr>
        <p:spPr>
          <a:xfrm>
            <a:off x="1455149" y="2181929"/>
            <a:ext cx="2092912" cy="0"/>
          </a:xfrm>
          <a:prstGeom prst="straightConnector1">
            <a:avLst/>
          </a:prstGeom>
          <a:noFill/>
          <a:ln w="15875" cap="flat" cmpd="sng" algn="ctr">
            <a:solidFill>
              <a:srgbClr val="5B9BD5">
                <a:lumMod val="75000"/>
              </a:srgbClr>
            </a:solidFill>
            <a:prstDash val="solid"/>
            <a:miter lim="800000"/>
            <a:tailEnd type="triangle"/>
          </a:ln>
          <a:effectLst/>
        </p:spPr>
      </p:cxnSp>
      <p:cxnSp>
        <p:nvCxnSpPr>
          <p:cNvPr id="15" name="Connector: Elbow 87">
            <a:extLst>
              <a:ext uri="{FF2B5EF4-FFF2-40B4-BE49-F238E27FC236}">
                <a16:creationId xmlns:a16="http://schemas.microsoft.com/office/drawing/2014/main" id="{7218F1C6-C819-1B34-BD6B-EB9AAAC5E8C3}"/>
              </a:ext>
            </a:extLst>
          </p:cNvPr>
          <p:cNvCxnSpPr>
            <a:cxnSpLocks/>
          </p:cNvCxnSpPr>
          <p:nvPr/>
        </p:nvCxnSpPr>
        <p:spPr>
          <a:xfrm>
            <a:off x="6516358" y="3361740"/>
            <a:ext cx="2449981" cy="6501"/>
          </a:xfrm>
          <a:prstGeom prst="straightConnector1">
            <a:avLst/>
          </a:prstGeom>
          <a:noFill/>
          <a:ln w="15875" cap="flat" cmpd="sng" algn="ctr">
            <a:solidFill>
              <a:srgbClr val="5B9BD5">
                <a:lumMod val="75000"/>
              </a:srgbClr>
            </a:solidFill>
            <a:prstDash val="solid"/>
            <a:miter lim="800000"/>
            <a:tailEnd type="triangle"/>
          </a:ln>
          <a:effectLst/>
        </p:spPr>
      </p:cxnSp>
      <p:sp>
        <p:nvSpPr>
          <p:cNvPr id="17" name="TextBox 16">
            <a:extLst>
              <a:ext uri="{FF2B5EF4-FFF2-40B4-BE49-F238E27FC236}">
                <a16:creationId xmlns:a16="http://schemas.microsoft.com/office/drawing/2014/main" id="{B320713D-B350-593F-9EAC-961B70A1359B}"/>
              </a:ext>
            </a:extLst>
          </p:cNvPr>
          <p:cNvSpPr txBox="1"/>
          <p:nvPr/>
        </p:nvSpPr>
        <p:spPr>
          <a:xfrm>
            <a:off x="6547524" y="3599538"/>
            <a:ext cx="2989768" cy="246221"/>
          </a:xfrm>
          <a:prstGeom prst="rect">
            <a:avLst/>
          </a:prstGeom>
          <a:noFill/>
        </p:spPr>
        <p:txBody>
          <a:bodyPr wrap="square">
            <a:spAutoFit/>
          </a:bodyPr>
          <a:lstStyle/>
          <a:p>
            <a:r>
              <a:rPr lang="en-US" sz="1000" b="1" kern="0" dirty="0">
                <a:solidFill>
                  <a:srgbClr val="2E75B6"/>
                </a:solidFill>
              </a:rPr>
              <a:t>1.d E- Invoice delivery via service provider</a:t>
            </a:r>
            <a:endParaRPr lang="fi-FI" sz="1000" b="1" kern="0" dirty="0">
              <a:solidFill>
                <a:srgbClr val="2E75B6"/>
              </a:solidFill>
            </a:endParaRPr>
          </a:p>
        </p:txBody>
      </p:sp>
      <p:cxnSp>
        <p:nvCxnSpPr>
          <p:cNvPr id="18" name="Connector: Elbow 87">
            <a:extLst>
              <a:ext uri="{FF2B5EF4-FFF2-40B4-BE49-F238E27FC236}">
                <a16:creationId xmlns:a16="http://schemas.microsoft.com/office/drawing/2014/main" id="{F6354B1F-8C73-CF37-17B1-2597C622E178}"/>
              </a:ext>
            </a:extLst>
          </p:cNvPr>
          <p:cNvCxnSpPr>
            <a:cxnSpLocks/>
          </p:cNvCxnSpPr>
          <p:nvPr/>
        </p:nvCxnSpPr>
        <p:spPr>
          <a:xfrm>
            <a:off x="9792180" y="3355049"/>
            <a:ext cx="666472" cy="0"/>
          </a:xfrm>
          <a:prstGeom prst="straightConnector1">
            <a:avLst/>
          </a:prstGeom>
          <a:noFill/>
          <a:ln w="15875" cap="flat" cmpd="sng" algn="ctr">
            <a:solidFill>
              <a:srgbClr val="5B9BD5">
                <a:lumMod val="75000"/>
              </a:srgbClr>
            </a:solidFill>
            <a:prstDash val="solid"/>
            <a:miter lim="800000"/>
            <a:tailEnd type="triangle"/>
          </a:ln>
          <a:effectLst/>
        </p:spPr>
      </p:cxnSp>
      <p:cxnSp>
        <p:nvCxnSpPr>
          <p:cNvPr id="23" name="Connector: Elbow 22">
            <a:extLst>
              <a:ext uri="{FF2B5EF4-FFF2-40B4-BE49-F238E27FC236}">
                <a16:creationId xmlns:a16="http://schemas.microsoft.com/office/drawing/2014/main" id="{C6C3E2BF-8096-09CE-DFC4-CDBD805F9F71}"/>
              </a:ext>
            </a:extLst>
          </p:cNvPr>
          <p:cNvCxnSpPr>
            <a:cxnSpLocks/>
          </p:cNvCxnSpPr>
          <p:nvPr/>
        </p:nvCxnSpPr>
        <p:spPr>
          <a:xfrm rot="10800000" flipV="1">
            <a:off x="6529774" y="5641835"/>
            <a:ext cx="3836971" cy="4"/>
          </a:xfrm>
          <a:prstGeom prst="bentConnector3">
            <a:avLst>
              <a:gd name="adj1" fmla="val 50000"/>
            </a:avLst>
          </a:prstGeom>
          <a:noFill/>
          <a:ln w="15875" cap="flat" cmpd="sng" algn="ctr">
            <a:solidFill>
              <a:srgbClr val="2E75B6"/>
            </a:solidFill>
            <a:prstDash val="solid"/>
            <a:miter lim="800000"/>
            <a:headEnd type="triangle"/>
            <a:tailEnd type="none"/>
          </a:ln>
          <a:effectLst/>
        </p:spPr>
      </p:cxnSp>
      <p:sp>
        <p:nvSpPr>
          <p:cNvPr id="24" name="TextBox 23">
            <a:extLst>
              <a:ext uri="{FF2B5EF4-FFF2-40B4-BE49-F238E27FC236}">
                <a16:creationId xmlns:a16="http://schemas.microsoft.com/office/drawing/2014/main" id="{961C3BBC-5464-57E1-1FA6-EB49D20F091E}"/>
              </a:ext>
            </a:extLst>
          </p:cNvPr>
          <p:cNvSpPr txBox="1"/>
          <p:nvPr/>
        </p:nvSpPr>
        <p:spPr>
          <a:xfrm>
            <a:off x="7571037" y="5364836"/>
            <a:ext cx="2088372" cy="261610"/>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en-US" sz="1050" dirty="0">
                <a:latin typeface="+mn-lt"/>
              </a:rPr>
              <a:t>1.d- Invoice delivery via PPF</a:t>
            </a:r>
            <a:endParaRPr lang="fi-FI" sz="1050" dirty="0">
              <a:latin typeface="+mn-lt"/>
            </a:endParaRPr>
          </a:p>
        </p:txBody>
      </p:sp>
      <p:sp>
        <p:nvSpPr>
          <p:cNvPr id="31" name="Rectangle: Rounded Corners 30">
            <a:extLst>
              <a:ext uri="{FF2B5EF4-FFF2-40B4-BE49-F238E27FC236}">
                <a16:creationId xmlns:a16="http://schemas.microsoft.com/office/drawing/2014/main" id="{41BD2C9D-D740-702E-864D-298569191394}"/>
              </a:ext>
            </a:extLst>
          </p:cNvPr>
          <p:cNvSpPr/>
          <p:nvPr/>
        </p:nvSpPr>
        <p:spPr>
          <a:xfrm>
            <a:off x="10544228" y="5175399"/>
            <a:ext cx="1605880" cy="908956"/>
          </a:xfrm>
          <a:prstGeom prst="roundRect">
            <a:avLst>
              <a:gd name="adj" fmla="val 422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cxnSp>
        <p:nvCxnSpPr>
          <p:cNvPr id="39" name="Connector: Elbow 16">
            <a:extLst>
              <a:ext uri="{FF2B5EF4-FFF2-40B4-BE49-F238E27FC236}">
                <a16:creationId xmlns:a16="http://schemas.microsoft.com/office/drawing/2014/main" id="{557FDA29-6BAB-A8AF-0521-FC82031A06FB}"/>
              </a:ext>
            </a:extLst>
          </p:cNvPr>
          <p:cNvCxnSpPr>
            <a:cxnSpLocks/>
          </p:cNvCxnSpPr>
          <p:nvPr/>
        </p:nvCxnSpPr>
        <p:spPr>
          <a:xfrm flipH="1">
            <a:off x="1446882" y="2710906"/>
            <a:ext cx="2092912" cy="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0EAC7964-82A3-3B3B-0454-4645805E4C72}"/>
              </a:ext>
            </a:extLst>
          </p:cNvPr>
          <p:cNvSpPr txBox="1"/>
          <p:nvPr/>
        </p:nvSpPr>
        <p:spPr>
          <a:xfrm>
            <a:off x="1519411" y="2452093"/>
            <a:ext cx="2116480" cy="230832"/>
          </a:xfrm>
          <a:prstGeom prst="rect">
            <a:avLst/>
          </a:prstGeom>
          <a:noFill/>
        </p:spPr>
        <p:txBody>
          <a:bodyPr wrap="square">
            <a:spAutoFit/>
          </a:bodyPr>
          <a:lstStyle>
            <a:defPPr>
              <a:defRPr lang="fi-FI"/>
            </a:defPPr>
            <a:lvl1pPr>
              <a:defRPr sz="1200" b="1" kern="0">
                <a:latin typeface="Calibri" panose="020F0502020204030204"/>
              </a:defRPr>
            </a:lvl1pPr>
          </a:lstStyle>
          <a:p>
            <a:r>
              <a:rPr lang="fi-FI" sz="900" dirty="0">
                <a:solidFill>
                  <a:srgbClr val="2E75B6"/>
                </a:solidFill>
                <a:latin typeface="+mn-lt"/>
              </a:rPr>
              <a:t>1.e - Invoice delivery notification</a:t>
            </a:r>
          </a:p>
        </p:txBody>
      </p:sp>
      <p:sp>
        <p:nvSpPr>
          <p:cNvPr id="43" name="TextBox 42">
            <a:extLst>
              <a:ext uri="{FF2B5EF4-FFF2-40B4-BE49-F238E27FC236}">
                <a16:creationId xmlns:a16="http://schemas.microsoft.com/office/drawing/2014/main" id="{3003C13B-1EC4-AE83-5927-F69C3B969F47}"/>
              </a:ext>
            </a:extLst>
          </p:cNvPr>
          <p:cNvSpPr txBox="1"/>
          <p:nvPr/>
        </p:nvSpPr>
        <p:spPr>
          <a:xfrm rot="16200000">
            <a:off x="1888890" y="4830198"/>
            <a:ext cx="1719865" cy="253916"/>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fi-FI" sz="1050" dirty="0">
                <a:latin typeface="+mn-lt"/>
              </a:rPr>
              <a:t> 1.b -  Directory lookup</a:t>
            </a:r>
          </a:p>
        </p:txBody>
      </p:sp>
      <p:sp>
        <p:nvSpPr>
          <p:cNvPr id="44" name="TextBox 43">
            <a:extLst>
              <a:ext uri="{FF2B5EF4-FFF2-40B4-BE49-F238E27FC236}">
                <a16:creationId xmlns:a16="http://schemas.microsoft.com/office/drawing/2014/main" id="{F47C0055-1C44-8E2F-8B6B-80EE22BE8D54}"/>
              </a:ext>
            </a:extLst>
          </p:cNvPr>
          <p:cNvSpPr txBox="1"/>
          <p:nvPr/>
        </p:nvSpPr>
        <p:spPr>
          <a:xfrm rot="16200000">
            <a:off x="2325467" y="4788142"/>
            <a:ext cx="1868570" cy="253916"/>
          </a:xfrm>
          <a:prstGeom prst="rect">
            <a:avLst/>
          </a:prstGeom>
          <a:noFill/>
        </p:spPr>
        <p:txBody>
          <a:bodyPr wrap="square">
            <a:spAutoFit/>
          </a:bodyPr>
          <a:lstStyle>
            <a:defPPr>
              <a:defRPr lang="fi-FI"/>
            </a:defPPr>
            <a:lvl1pPr>
              <a:defRPr sz="1200" b="1" kern="0">
                <a:solidFill>
                  <a:srgbClr val="2E75B6"/>
                </a:solidFill>
                <a:latin typeface="+mj-lt"/>
              </a:defRPr>
            </a:lvl1pPr>
          </a:lstStyle>
          <a:p>
            <a:r>
              <a:rPr lang="fi-FI" sz="1050" dirty="0">
                <a:latin typeface="+mn-lt"/>
              </a:rPr>
              <a:t>1.c – Invoice registration</a:t>
            </a:r>
          </a:p>
        </p:txBody>
      </p:sp>
      <p:grpSp>
        <p:nvGrpSpPr>
          <p:cNvPr id="45" name="Group 44">
            <a:extLst>
              <a:ext uri="{FF2B5EF4-FFF2-40B4-BE49-F238E27FC236}">
                <a16:creationId xmlns:a16="http://schemas.microsoft.com/office/drawing/2014/main" id="{1D62B5B2-D307-79B4-C95A-108D3AE89D3E}"/>
              </a:ext>
            </a:extLst>
          </p:cNvPr>
          <p:cNvGrpSpPr/>
          <p:nvPr/>
        </p:nvGrpSpPr>
        <p:grpSpPr>
          <a:xfrm>
            <a:off x="3449972" y="4190936"/>
            <a:ext cx="240135" cy="1532442"/>
            <a:chOff x="3127512" y="3411428"/>
            <a:chExt cx="485031" cy="1627297"/>
          </a:xfrm>
        </p:grpSpPr>
        <p:cxnSp>
          <p:nvCxnSpPr>
            <p:cNvPr id="46" name="Straight Arrow Connector 45">
              <a:extLst>
                <a:ext uri="{FF2B5EF4-FFF2-40B4-BE49-F238E27FC236}">
                  <a16:creationId xmlns:a16="http://schemas.microsoft.com/office/drawing/2014/main" id="{534FB328-DF0C-FFA0-F22C-1002551DE31B}"/>
                </a:ext>
              </a:extLst>
            </p:cNvPr>
            <p:cNvCxnSpPr>
              <a:cxnSpLocks/>
            </p:cNvCxnSpPr>
            <p:nvPr/>
          </p:nvCxnSpPr>
          <p:spPr>
            <a:xfrm flipV="1">
              <a:off x="3127512" y="3411428"/>
              <a:ext cx="485031" cy="4474"/>
            </a:xfrm>
            <a:prstGeom prst="straightConnector1">
              <a:avLst/>
            </a:prstGeom>
            <a:ln w="19050">
              <a:solidFill>
                <a:srgbClr val="2E75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3F92E54-371F-0212-0472-4B2F5F78D293}"/>
                </a:ext>
              </a:extLst>
            </p:cNvPr>
            <p:cNvCxnSpPr>
              <a:cxnSpLocks/>
            </p:cNvCxnSpPr>
            <p:nvPr/>
          </p:nvCxnSpPr>
          <p:spPr>
            <a:xfrm flipV="1">
              <a:off x="3127512" y="5024149"/>
              <a:ext cx="331641" cy="7612"/>
            </a:xfrm>
            <a:prstGeom prst="straightConnector1">
              <a:avLst/>
            </a:prstGeom>
            <a:ln w="19050">
              <a:solidFill>
                <a:srgbClr val="2E75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2BCFA1-E9B0-A22E-D41F-A7468A7D1DB0}"/>
                </a:ext>
              </a:extLst>
            </p:cNvPr>
            <p:cNvCxnSpPr>
              <a:cxnSpLocks/>
            </p:cNvCxnSpPr>
            <p:nvPr/>
          </p:nvCxnSpPr>
          <p:spPr>
            <a:xfrm>
              <a:off x="3127512" y="3411428"/>
              <a:ext cx="6213" cy="1627297"/>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4DBA7D4D-3D49-2810-4CD5-A6F96D3EE148}"/>
              </a:ext>
            </a:extLst>
          </p:cNvPr>
          <p:cNvGrpSpPr/>
          <p:nvPr/>
        </p:nvGrpSpPr>
        <p:grpSpPr>
          <a:xfrm>
            <a:off x="2974710" y="3784498"/>
            <a:ext cx="747874" cy="2192997"/>
            <a:chOff x="3094421" y="2992974"/>
            <a:chExt cx="852873" cy="2267132"/>
          </a:xfrm>
        </p:grpSpPr>
        <p:cxnSp>
          <p:nvCxnSpPr>
            <p:cNvPr id="59" name="Straight Arrow Connector 58">
              <a:extLst>
                <a:ext uri="{FF2B5EF4-FFF2-40B4-BE49-F238E27FC236}">
                  <a16:creationId xmlns:a16="http://schemas.microsoft.com/office/drawing/2014/main" id="{B5FA22B4-BF39-822D-E052-5D2ED980BE79}"/>
                </a:ext>
              </a:extLst>
            </p:cNvPr>
            <p:cNvCxnSpPr>
              <a:cxnSpLocks/>
            </p:cNvCxnSpPr>
            <p:nvPr/>
          </p:nvCxnSpPr>
          <p:spPr>
            <a:xfrm flipV="1">
              <a:off x="3094421" y="2992974"/>
              <a:ext cx="852873" cy="5951"/>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A5235C9-9B01-365D-96AC-2C3741606116}"/>
                </a:ext>
              </a:extLst>
            </p:cNvPr>
            <p:cNvCxnSpPr>
              <a:cxnSpLocks/>
            </p:cNvCxnSpPr>
            <p:nvPr/>
          </p:nvCxnSpPr>
          <p:spPr>
            <a:xfrm>
              <a:off x="3127512" y="5260106"/>
              <a:ext cx="782745" cy="0"/>
            </a:xfrm>
            <a:prstGeom prst="straightConnector1">
              <a:avLst/>
            </a:prstGeom>
            <a:ln w="19050">
              <a:solidFill>
                <a:srgbClr val="2E75B6"/>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10BA122-2B1D-2B05-B537-AA451C351458}"/>
                </a:ext>
              </a:extLst>
            </p:cNvPr>
            <p:cNvCxnSpPr>
              <a:cxnSpLocks/>
            </p:cNvCxnSpPr>
            <p:nvPr/>
          </p:nvCxnSpPr>
          <p:spPr>
            <a:xfrm>
              <a:off x="3100951" y="2998925"/>
              <a:ext cx="26561" cy="2261181"/>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grpSp>
      <p:sp>
        <p:nvSpPr>
          <p:cNvPr id="83" name="Rectangle 82">
            <a:extLst>
              <a:ext uri="{FF2B5EF4-FFF2-40B4-BE49-F238E27FC236}">
                <a16:creationId xmlns:a16="http://schemas.microsoft.com/office/drawing/2014/main" id="{4DF81968-5320-BA39-8F92-516527F01E14}"/>
              </a:ext>
            </a:extLst>
          </p:cNvPr>
          <p:cNvSpPr/>
          <p:nvPr/>
        </p:nvSpPr>
        <p:spPr>
          <a:xfrm>
            <a:off x="10646286" y="5015271"/>
            <a:ext cx="1401763" cy="318100"/>
          </a:xfrm>
          <a:prstGeom prst="rect">
            <a:avLst/>
          </a:prstGeom>
          <a:solidFill>
            <a:schemeClr val="accent3">
              <a:lumMod val="60000"/>
              <a:lumOff val="40000"/>
            </a:schemeClr>
          </a:solidFill>
        </p:spPr>
        <p:txBody>
          <a:bodyPr wrap="square">
            <a:spAutoFit/>
          </a:bodyPr>
          <a:lstStyle/>
          <a:p>
            <a:pPr algn="ctr" defTabSz="1219170">
              <a:defRPr/>
            </a:pPr>
            <a:r>
              <a:rPr lang="en-US" sz="1467" b="1" kern="0" dirty="0">
                <a:solidFill>
                  <a:prstClr val="white"/>
                </a:solidFill>
                <a:latin typeface="Calibri" panose="020F0502020204030204"/>
              </a:rPr>
              <a:t>B2B buyer</a:t>
            </a:r>
          </a:p>
        </p:txBody>
      </p:sp>
      <p:sp>
        <p:nvSpPr>
          <p:cNvPr id="99" name="Rectangle 98">
            <a:extLst>
              <a:ext uri="{FF2B5EF4-FFF2-40B4-BE49-F238E27FC236}">
                <a16:creationId xmlns:a16="http://schemas.microsoft.com/office/drawing/2014/main" id="{C555E192-302D-575B-3A40-4C60812E8CC0}"/>
              </a:ext>
            </a:extLst>
          </p:cNvPr>
          <p:cNvSpPr/>
          <p:nvPr/>
        </p:nvSpPr>
        <p:spPr>
          <a:xfrm>
            <a:off x="382368" y="4003077"/>
            <a:ext cx="622492" cy="318100"/>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ERPs</a:t>
            </a:r>
            <a:endParaRPr lang="fi-FI" sz="1467" kern="0" dirty="0">
              <a:solidFill>
                <a:prstClr val="white"/>
              </a:solidFill>
              <a:latin typeface="Calibri" panose="020F0502020204030204"/>
            </a:endParaRPr>
          </a:p>
        </p:txBody>
      </p:sp>
      <p:sp>
        <p:nvSpPr>
          <p:cNvPr id="100" name="Rectangle: Rounded Corners 99">
            <a:extLst>
              <a:ext uri="{FF2B5EF4-FFF2-40B4-BE49-F238E27FC236}">
                <a16:creationId xmlns:a16="http://schemas.microsoft.com/office/drawing/2014/main" id="{409BA5BC-82B6-16CD-EB2A-290E0C4C2518}"/>
              </a:ext>
            </a:extLst>
          </p:cNvPr>
          <p:cNvSpPr/>
          <p:nvPr/>
        </p:nvSpPr>
        <p:spPr>
          <a:xfrm>
            <a:off x="37459" y="1927687"/>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1" name="Rectangle 100">
            <a:extLst>
              <a:ext uri="{FF2B5EF4-FFF2-40B4-BE49-F238E27FC236}">
                <a16:creationId xmlns:a16="http://schemas.microsoft.com/office/drawing/2014/main" id="{C38E2B94-A016-AB51-FFA5-568C1D56FA2E}"/>
              </a:ext>
            </a:extLst>
          </p:cNvPr>
          <p:cNvSpPr/>
          <p:nvPr/>
        </p:nvSpPr>
        <p:spPr>
          <a:xfrm>
            <a:off x="237919" y="1752895"/>
            <a:ext cx="996454" cy="543867"/>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Customer</a:t>
            </a:r>
          </a:p>
          <a:p>
            <a:pPr algn="ctr" defTabSz="1219170">
              <a:defRPr/>
            </a:pPr>
            <a:r>
              <a:rPr lang="en-US" sz="1467" b="1" kern="0" dirty="0">
                <a:solidFill>
                  <a:prstClr val="white"/>
                </a:solidFill>
                <a:latin typeface="Calibri" panose="020F0502020204030204"/>
              </a:rPr>
              <a:t>(Supplier)</a:t>
            </a:r>
            <a:endParaRPr lang="fi-FI" sz="1467" kern="0" dirty="0">
              <a:solidFill>
                <a:prstClr val="white"/>
              </a:solidFill>
              <a:latin typeface="Calibri" panose="020F0502020204030204"/>
            </a:endParaRPr>
          </a:p>
        </p:txBody>
      </p:sp>
      <p:grpSp>
        <p:nvGrpSpPr>
          <p:cNvPr id="102" name="Group 101">
            <a:extLst>
              <a:ext uri="{FF2B5EF4-FFF2-40B4-BE49-F238E27FC236}">
                <a16:creationId xmlns:a16="http://schemas.microsoft.com/office/drawing/2014/main" id="{CD6C6D84-8AAB-9499-BEC4-1CAAF2B31CAA}"/>
              </a:ext>
            </a:extLst>
          </p:cNvPr>
          <p:cNvGrpSpPr/>
          <p:nvPr/>
        </p:nvGrpSpPr>
        <p:grpSpPr>
          <a:xfrm>
            <a:off x="178914" y="2285926"/>
            <a:ext cx="496430" cy="796794"/>
            <a:chOff x="9976766" y="3481133"/>
            <a:chExt cx="496430" cy="796794"/>
          </a:xfrm>
        </p:grpSpPr>
        <p:pic>
          <p:nvPicPr>
            <p:cNvPr id="103" name="Graphic 102">
              <a:extLst>
                <a:ext uri="{FF2B5EF4-FFF2-40B4-BE49-F238E27FC236}">
                  <a16:creationId xmlns:a16="http://schemas.microsoft.com/office/drawing/2014/main" id="{31363B03-42B6-26BD-0970-2551BC80A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4" name="Graphic 103">
              <a:extLst>
                <a:ext uri="{FF2B5EF4-FFF2-40B4-BE49-F238E27FC236}">
                  <a16:creationId xmlns:a16="http://schemas.microsoft.com/office/drawing/2014/main" id="{A2FD0D01-D0DA-5B57-CAA8-2F663800A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5" name="Group 104">
            <a:extLst>
              <a:ext uri="{FF2B5EF4-FFF2-40B4-BE49-F238E27FC236}">
                <a16:creationId xmlns:a16="http://schemas.microsoft.com/office/drawing/2014/main" id="{EA5B657E-09F7-CC1A-8165-B5EA8E13344E}"/>
              </a:ext>
            </a:extLst>
          </p:cNvPr>
          <p:cNvGrpSpPr/>
          <p:nvPr/>
        </p:nvGrpSpPr>
        <p:grpSpPr>
          <a:xfrm>
            <a:off x="692307" y="2298559"/>
            <a:ext cx="496430" cy="796794"/>
            <a:chOff x="9976766" y="3481133"/>
            <a:chExt cx="496430" cy="796794"/>
          </a:xfrm>
        </p:grpSpPr>
        <p:pic>
          <p:nvPicPr>
            <p:cNvPr id="106" name="Graphic 105">
              <a:extLst>
                <a:ext uri="{FF2B5EF4-FFF2-40B4-BE49-F238E27FC236}">
                  <a16:creationId xmlns:a16="http://schemas.microsoft.com/office/drawing/2014/main" id="{9E81C713-8928-02FB-D92B-22088A9057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7" name="Graphic 106">
              <a:extLst>
                <a:ext uri="{FF2B5EF4-FFF2-40B4-BE49-F238E27FC236}">
                  <a16:creationId xmlns:a16="http://schemas.microsoft.com/office/drawing/2014/main" id="{58382F41-2FE5-4F27-FC0A-CAFB992FC0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8" name="Group 107">
            <a:extLst>
              <a:ext uri="{FF2B5EF4-FFF2-40B4-BE49-F238E27FC236}">
                <a16:creationId xmlns:a16="http://schemas.microsoft.com/office/drawing/2014/main" id="{5B71972E-D701-8E37-CD52-7C56804404FD}"/>
              </a:ext>
            </a:extLst>
          </p:cNvPr>
          <p:cNvGrpSpPr/>
          <p:nvPr/>
        </p:nvGrpSpPr>
        <p:grpSpPr>
          <a:xfrm>
            <a:off x="150926" y="3101915"/>
            <a:ext cx="496430" cy="796794"/>
            <a:chOff x="9976766" y="3481133"/>
            <a:chExt cx="496430" cy="796794"/>
          </a:xfrm>
        </p:grpSpPr>
        <p:pic>
          <p:nvPicPr>
            <p:cNvPr id="109" name="Graphic 108">
              <a:extLst>
                <a:ext uri="{FF2B5EF4-FFF2-40B4-BE49-F238E27FC236}">
                  <a16:creationId xmlns:a16="http://schemas.microsoft.com/office/drawing/2014/main" id="{3B8CB6DE-A7EC-5C6E-5DCB-809BB52C88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0" name="Graphic 109">
              <a:extLst>
                <a:ext uri="{FF2B5EF4-FFF2-40B4-BE49-F238E27FC236}">
                  <a16:creationId xmlns:a16="http://schemas.microsoft.com/office/drawing/2014/main" id="{4295E43B-6735-AEFE-F0B5-DC69EFBB82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11" name="Group 110">
            <a:extLst>
              <a:ext uri="{FF2B5EF4-FFF2-40B4-BE49-F238E27FC236}">
                <a16:creationId xmlns:a16="http://schemas.microsoft.com/office/drawing/2014/main" id="{E7F57206-AC94-F904-EA29-943976BDA8CE}"/>
              </a:ext>
            </a:extLst>
          </p:cNvPr>
          <p:cNvGrpSpPr/>
          <p:nvPr/>
        </p:nvGrpSpPr>
        <p:grpSpPr>
          <a:xfrm>
            <a:off x="747287" y="3069943"/>
            <a:ext cx="496430" cy="796794"/>
            <a:chOff x="9976766" y="3481133"/>
            <a:chExt cx="496430" cy="796794"/>
          </a:xfrm>
        </p:grpSpPr>
        <p:pic>
          <p:nvPicPr>
            <p:cNvPr id="112" name="Graphic 111">
              <a:extLst>
                <a:ext uri="{FF2B5EF4-FFF2-40B4-BE49-F238E27FC236}">
                  <a16:creationId xmlns:a16="http://schemas.microsoft.com/office/drawing/2014/main" id="{BCF4C7B2-F8AB-7C30-6D6B-A6DA08E0D3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3" name="Graphic 112">
              <a:extLst>
                <a:ext uri="{FF2B5EF4-FFF2-40B4-BE49-F238E27FC236}">
                  <a16:creationId xmlns:a16="http://schemas.microsoft.com/office/drawing/2014/main" id="{CA1920CB-0B4B-5673-0270-84EE977E2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114" name="Rectangle: Rounded Corners 113">
            <a:extLst>
              <a:ext uri="{FF2B5EF4-FFF2-40B4-BE49-F238E27FC236}">
                <a16:creationId xmlns:a16="http://schemas.microsoft.com/office/drawing/2014/main" id="{D5A4A1C1-ECA3-9D66-EC3F-049D440488A8}"/>
              </a:ext>
            </a:extLst>
          </p:cNvPr>
          <p:cNvSpPr/>
          <p:nvPr/>
        </p:nvSpPr>
        <p:spPr>
          <a:xfrm>
            <a:off x="10507918" y="1997325"/>
            <a:ext cx="1605880" cy="2193611"/>
          </a:xfrm>
          <a:prstGeom prst="roundRect">
            <a:avLst>
              <a:gd name="adj" fmla="val 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chemeClr val="tx2"/>
              </a:solidFill>
            </a:endParaRPr>
          </a:p>
        </p:txBody>
      </p:sp>
      <p:sp>
        <p:nvSpPr>
          <p:cNvPr id="115" name="Rectangle 114">
            <a:extLst>
              <a:ext uri="{FF2B5EF4-FFF2-40B4-BE49-F238E27FC236}">
                <a16:creationId xmlns:a16="http://schemas.microsoft.com/office/drawing/2014/main" id="{D25CE474-40A1-5A78-4941-456A49E1B25B}"/>
              </a:ext>
            </a:extLst>
          </p:cNvPr>
          <p:cNvSpPr/>
          <p:nvPr/>
        </p:nvSpPr>
        <p:spPr>
          <a:xfrm>
            <a:off x="10605543" y="1800274"/>
            <a:ext cx="1401763" cy="318100"/>
          </a:xfrm>
          <a:prstGeom prst="rect">
            <a:avLst/>
          </a:prstGeom>
          <a:solidFill>
            <a:schemeClr val="accent3">
              <a:lumMod val="60000"/>
              <a:lumOff val="40000"/>
            </a:schemeClr>
          </a:solidFill>
        </p:spPr>
        <p:txBody>
          <a:bodyPr wrap="square">
            <a:spAutoFit/>
          </a:bodyPr>
          <a:lstStyle/>
          <a:p>
            <a:pPr algn="ctr" defTabSz="1219170"/>
            <a:r>
              <a:rPr lang="en-US" sz="1467" b="1" kern="0" dirty="0">
                <a:solidFill>
                  <a:prstClr val="white"/>
                </a:solidFill>
                <a:latin typeface="Calibri" panose="020F0502020204030204"/>
              </a:rPr>
              <a:t>B2B Buyer</a:t>
            </a:r>
          </a:p>
        </p:txBody>
      </p:sp>
      <p:grpSp>
        <p:nvGrpSpPr>
          <p:cNvPr id="116" name="Group 115">
            <a:extLst>
              <a:ext uri="{FF2B5EF4-FFF2-40B4-BE49-F238E27FC236}">
                <a16:creationId xmlns:a16="http://schemas.microsoft.com/office/drawing/2014/main" id="{C3BF53F9-5AC5-EB8C-9B93-3A5FA39B5F8A}"/>
              </a:ext>
            </a:extLst>
          </p:cNvPr>
          <p:cNvGrpSpPr/>
          <p:nvPr/>
        </p:nvGrpSpPr>
        <p:grpSpPr>
          <a:xfrm>
            <a:off x="10726210" y="2346395"/>
            <a:ext cx="496430" cy="796794"/>
            <a:chOff x="9976766" y="3481133"/>
            <a:chExt cx="496430" cy="796794"/>
          </a:xfrm>
        </p:grpSpPr>
        <p:pic>
          <p:nvPicPr>
            <p:cNvPr id="117" name="Graphic 116">
              <a:extLst>
                <a:ext uri="{FF2B5EF4-FFF2-40B4-BE49-F238E27FC236}">
                  <a16:creationId xmlns:a16="http://schemas.microsoft.com/office/drawing/2014/main" id="{9299745B-50EF-D217-2260-1CE085F2F9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8" name="Graphic 117">
              <a:extLst>
                <a:ext uri="{FF2B5EF4-FFF2-40B4-BE49-F238E27FC236}">
                  <a16:creationId xmlns:a16="http://schemas.microsoft.com/office/drawing/2014/main" id="{3504B3B8-A42F-71FA-1E57-C11FEBF70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19" name="Group 118">
            <a:extLst>
              <a:ext uri="{FF2B5EF4-FFF2-40B4-BE49-F238E27FC236}">
                <a16:creationId xmlns:a16="http://schemas.microsoft.com/office/drawing/2014/main" id="{04B725C1-87D9-899E-FC45-E5E2D516F0A4}"/>
              </a:ext>
            </a:extLst>
          </p:cNvPr>
          <p:cNvGrpSpPr/>
          <p:nvPr/>
        </p:nvGrpSpPr>
        <p:grpSpPr>
          <a:xfrm>
            <a:off x="11306424" y="2337682"/>
            <a:ext cx="496430" cy="796794"/>
            <a:chOff x="9976766" y="3481133"/>
            <a:chExt cx="496430" cy="796794"/>
          </a:xfrm>
        </p:grpSpPr>
        <p:pic>
          <p:nvPicPr>
            <p:cNvPr id="120" name="Graphic 119">
              <a:extLst>
                <a:ext uri="{FF2B5EF4-FFF2-40B4-BE49-F238E27FC236}">
                  <a16:creationId xmlns:a16="http://schemas.microsoft.com/office/drawing/2014/main" id="{406FE6FA-0CA0-D638-24BD-F65B813DD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1" name="Graphic 120">
              <a:extLst>
                <a:ext uri="{FF2B5EF4-FFF2-40B4-BE49-F238E27FC236}">
                  <a16:creationId xmlns:a16="http://schemas.microsoft.com/office/drawing/2014/main" id="{1DCF4D08-3503-1F6A-D00A-B1B7373ABD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22" name="Group 121">
            <a:extLst>
              <a:ext uri="{FF2B5EF4-FFF2-40B4-BE49-F238E27FC236}">
                <a16:creationId xmlns:a16="http://schemas.microsoft.com/office/drawing/2014/main" id="{F407EC27-3A10-8913-F0B3-F2EA6368BF3A}"/>
              </a:ext>
            </a:extLst>
          </p:cNvPr>
          <p:cNvGrpSpPr/>
          <p:nvPr/>
        </p:nvGrpSpPr>
        <p:grpSpPr>
          <a:xfrm>
            <a:off x="10726210" y="3197039"/>
            <a:ext cx="496430" cy="796794"/>
            <a:chOff x="9976766" y="3481133"/>
            <a:chExt cx="496430" cy="796794"/>
          </a:xfrm>
        </p:grpSpPr>
        <p:pic>
          <p:nvPicPr>
            <p:cNvPr id="123" name="Graphic 122">
              <a:extLst>
                <a:ext uri="{FF2B5EF4-FFF2-40B4-BE49-F238E27FC236}">
                  <a16:creationId xmlns:a16="http://schemas.microsoft.com/office/drawing/2014/main" id="{3C3E289F-86BB-CD4E-011B-9EC97914D1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4" name="Graphic 123">
              <a:extLst>
                <a:ext uri="{FF2B5EF4-FFF2-40B4-BE49-F238E27FC236}">
                  <a16:creationId xmlns:a16="http://schemas.microsoft.com/office/drawing/2014/main" id="{AF7B06C8-AF22-2C74-6546-B6CC17B39C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25" name="Group 124">
            <a:extLst>
              <a:ext uri="{FF2B5EF4-FFF2-40B4-BE49-F238E27FC236}">
                <a16:creationId xmlns:a16="http://schemas.microsoft.com/office/drawing/2014/main" id="{86646DEF-50F4-2BF2-F436-F614859D6AA9}"/>
              </a:ext>
            </a:extLst>
          </p:cNvPr>
          <p:cNvGrpSpPr/>
          <p:nvPr/>
        </p:nvGrpSpPr>
        <p:grpSpPr>
          <a:xfrm>
            <a:off x="11326884" y="3162967"/>
            <a:ext cx="496430" cy="796794"/>
            <a:chOff x="9976766" y="3481133"/>
            <a:chExt cx="496430" cy="796794"/>
          </a:xfrm>
        </p:grpSpPr>
        <p:pic>
          <p:nvPicPr>
            <p:cNvPr id="126" name="Graphic 125">
              <a:extLst>
                <a:ext uri="{FF2B5EF4-FFF2-40B4-BE49-F238E27FC236}">
                  <a16:creationId xmlns:a16="http://schemas.microsoft.com/office/drawing/2014/main" id="{9CCC3B16-F943-40E0-7DCB-58DCBE48F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7" name="Graphic 126">
              <a:extLst>
                <a:ext uri="{FF2B5EF4-FFF2-40B4-BE49-F238E27FC236}">
                  <a16:creationId xmlns:a16="http://schemas.microsoft.com/office/drawing/2014/main" id="{925457B8-39A8-DD75-743A-6897A46AB5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128" name="Rectangle: Rounded Corners 127">
            <a:extLst>
              <a:ext uri="{FF2B5EF4-FFF2-40B4-BE49-F238E27FC236}">
                <a16:creationId xmlns:a16="http://schemas.microsoft.com/office/drawing/2014/main" id="{8262DC64-7303-1075-EEFB-4D99C2723085}"/>
              </a:ext>
            </a:extLst>
          </p:cNvPr>
          <p:cNvSpPr/>
          <p:nvPr/>
        </p:nvSpPr>
        <p:spPr>
          <a:xfrm>
            <a:off x="3699409" y="1874709"/>
            <a:ext cx="2711127" cy="2593654"/>
          </a:xfrm>
          <a:prstGeom prst="roundRect">
            <a:avLst>
              <a:gd name="adj" fmla="val 0"/>
            </a:avLst>
          </a:prstGeom>
          <a:noFill/>
          <a:ln w="38100">
            <a:solidFill>
              <a:srgbClr val="1209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9" name="TextBox 128">
            <a:extLst>
              <a:ext uri="{FF2B5EF4-FFF2-40B4-BE49-F238E27FC236}">
                <a16:creationId xmlns:a16="http://schemas.microsoft.com/office/drawing/2014/main" id="{20926A74-119C-6C2A-271A-FD1E6AB001D5}"/>
              </a:ext>
            </a:extLst>
          </p:cNvPr>
          <p:cNvSpPr txBox="1"/>
          <p:nvPr/>
        </p:nvSpPr>
        <p:spPr>
          <a:xfrm>
            <a:off x="3456426" y="2146232"/>
            <a:ext cx="1853188" cy="461665"/>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E-invoice Sending</a:t>
            </a:r>
          </a:p>
          <a:p>
            <a:pPr algn="ctr" defTabSz="1219170">
              <a:defRPr/>
            </a:pPr>
            <a:r>
              <a:rPr lang="en-US" sz="1200" b="1" kern="0" dirty="0">
                <a:solidFill>
                  <a:schemeClr val="tx2"/>
                </a:solidFill>
                <a:latin typeface="Calibri" panose="020F0502020204030204"/>
              </a:rPr>
              <a:t>service</a:t>
            </a:r>
          </a:p>
        </p:txBody>
      </p:sp>
      <p:sp>
        <p:nvSpPr>
          <p:cNvPr id="130" name="TextBox 129">
            <a:extLst>
              <a:ext uri="{FF2B5EF4-FFF2-40B4-BE49-F238E27FC236}">
                <a16:creationId xmlns:a16="http://schemas.microsoft.com/office/drawing/2014/main" id="{B8C8C69D-D516-6772-5708-B014F8CAA611}"/>
              </a:ext>
            </a:extLst>
          </p:cNvPr>
          <p:cNvSpPr txBox="1"/>
          <p:nvPr/>
        </p:nvSpPr>
        <p:spPr>
          <a:xfrm>
            <a:off x="3591505" y="3355049"/>
            <a:ext cx="1653522" cy="646331"/>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dirty="0">
                <a:solidFill>
                  <a:schemeClr val="tx2"/>
                </a:solidFill>
              </a:rPr>
              <a:t>PDP France Sending Country Extension service</a:t>
            </a:r>
            <a:endParaRPr lang="fi-FI" dirty="0">
              <a:solidFill>
                <a:schemeClr val="tx2"/>
              </a:solidFill>
            </a:endParaRPr>
          </a:p>
        </p:txBody>
      </p:sp>
      <p:pic>
        <p:nvPicPr>
          <p:cNvPr id="131" name="Picture 130" descr="A picture containing text, clipart, light&#10;&#10;Description automatically generated">
            <a:extLst>
              <a:ext uri="{FF2B5EF4-FFF2-40B4-BE49-F238E27FC236}">
                <a16:creationId xmlns:a16="http://schemas.microsoft.com/office/drawing/2014/main" id="{4E6EA9A4-9D68-075B-3D8C-2DA0E008F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9658" y="1667854"/>
            <a:ext cx="1753270" cy="497180"/>
          </a:xfrm>
          <a:prstGeom prst="rect">
            <a:avLst/>
          </a:prstGeom>
        </p:spPr>
      </p:pic>
      <p:cxnSp>
        <p:nvCxnSpPr>
          <p:cNvPr id="132" name="Straight Arrow Connector 131">
            <a:extLst>
              <a:ext uri="{FF2B5EF4-FFF2-40B4-BE49-F238E27FC236}">
                <a16:creationId xmlns:a16="http://schemas.microsoft.com/office/drawing/2014/main" id="{7414C9E2-D514-0DF1-E5DE-0A4D3CF403EE}"/>
              </a:ext>
            </a:extLst>
          </p:cNvPr>
          <p:cNvCxnSpPr>
            <a:cxnSpLocks/>
          </p:cNvCxnSpPr>
          <p:nvPr/>
        </p:nvCxnSpPr>
        <p:spPr>
          <a:xfrm>
            <a:off x="4374374" y="3045393"/>
            <a:ext cx="0" cy="356886"/>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E07695BF-C67E-C9DC-306D-E0AC6B34E136}"/>
              </a:ext>
            </a:extLst>
          </p:cNvPr>
          <p:cNvGrpSpPr/>
          <p:nvPr/>
        </p:nvGrpSpPr>
        <p:grpSpPr>
          <a:xfrm>
            <a:off x="3713700" y="5358115"/>
            <a:ext cx="2786042" cy="763304"/>
            <a:chOff x="3933825" y="6146401"/>
            <a:chExt cx="3114064" cy="517933"/>
          </a:xfrm>
        </p:grpSpPr>
        <p:sp>
          <p:nvSpPr>
            <p:cNvPr id="137" name="Rectangle : coins arrondis 73">
              <a:extLst>
                <a:ext uri="{FF2B5EF4-FFF2-40B4-BE49-F238E27FC236}">
                  <a16:creationId xmlns:a16="http://schemas.microsoft.com/office/drawing/2014/main" id="{F2CB0DC9-1FD6-23A5-C622-BBC276BB1B46}"/>
                </a:ext>
              </a:extLst>
            </p:cNvPr>
            <p:cNvSpPr/>
            <p:nvPr/>
          </p:nvSpPr>
          <p:spPr>
            <a:xfrm>
              <a:off x="3933825" y="6146401"/>
              <a:ext cx="3114064" cy="517933"/>
            </a:xfrm>
            <a:prstGeom prst="roundRect">
              <a:avLst>
                <a:gd name="adj" fmla="val 0"/>
              </a:avLst>
            </a:prstGeom>
            <a:solidFill>
              <a:schemeClr val="accent2"/>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sp>
          <p:nvSpPr>
            <p:cNvPr id="138" name="Freeform 309">
              <a:extLst>
                <a:ext uri="{FF2B5EF4-FFF2-40B4-BE49-F238E27FC236}">
                  <a16:creationId xmlns:a16="http://schemas.microsoft.com/office/drawing/2014/main" id="{22DFD086-2C9D-ABDA-06F6-7202C1923B41}"/>
                </a:ext>
              </a:extLst>
            </p:cNvPr>
            <p:cNvSpPr>
              <a:spLocks noEditPoints="1"/>
            </p:cNvSpPr>
            <p:nvPr/>
          </p:nvSpPr>
          <p:spPr bwMode="auto">
            <a:xfrm>
              <a:off x="4231443" y="6288501"/>
              <a:ext cx="350944" cy="200232"/>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grpSp>
      <p:grpSp>
        <p:nvGrpSpPr>
          <p:cNvPr id="139" name="Group 138">
            <a:extLst>
              <a:ext uri="{FF2B5EF4-FFF2-40B4-BE49-F238E27FC236}">
                <a16:creationId xmlns:a16="http://schemas.microsoft.com/office/drawing/2014/main" id="{5E895C8F-BD8A-A12E-84EA-2CEA8C39DFE9}"/>
              </a:ext>
            </a:extLst>
          </p:cNvPr>
          <p:cNvGrpSpPr/>
          <p:nvPr/>
        </p:nvGrpSpPr>
        <p:grpSpPr>
          <a:xfrm>
            <a:off x="10755058" y="5295504"/>
            <a:ext cx="496430" cy="796794"/>
            <a:chOff x="9976766" y="3481133"/>
            <a:chExt cx="496430" cy="796794"/>
          </a:xfrm>
        </p:grpSpPr>
        <p:pic>
          <p:nvPicPr>
            <p:cNvPr id="140" name="Graphic 139">
              <a:extLst>
                <a:ext uri="{FF2B5EF4-FFF2-40B4-BE49-F238E27FC236}">
                  <a16:creationId xmlns:a16="http://schemas.microsoft.com/office/drawing/2014/main" id="{904E700D-CC78-319B-9FB8-32D50B767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41" name="Graphic 140">
              <a:extLst>
                <a:ext uri="{FF2B5EF4-FFF2-40B4-BE49-F238E27FC236}">
                  <a16:creationId xmlns:a16="http://schemas.microsoft.com/office/drawing/2014/main" id="{F19762EB-84FB-EBE3-65EC-109237133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42" name="Group 141">
            <a:extLst>
              <a:ext uri="{FF2B5EF4-FFF2-40B4-BE49-F238E27FC236}">
                <a16:creationId xmlns:a16="http://schemas.microsoft.com/office/drawing/2014/main" id="{61634523-B7CF-5FAC-6DD3-C901CC9A0EA2}"/>
              </a:ext>
            </a:extLst>
          </p:cNvPr>
          <p:cNvGrpSpPr/>
          <p:nvPr/>
        </p:nvGrpSpPr>
        <p:grpSpPr>
          <a:xfrm>
            <a:off x="11405139" y="5324632"/>
            <a:ext cx="496430" cy="796794"/>
            <a:chOff x="9976766" y="3481133"/>
            <a:chExt cx="496430" cy="796794"/>
          </a:xfrm>
        </p:grpSpPr>
        <p:pic>
          <p:nvPicPr>
            <p:cNvPr id="143" name="Graphic 142">
              <a:extLst>
                <a:ext uri="{FF2B5EF4-FFF2-40B4-BE49-F238E27FC236}">
                  <a16:creationId xmlns:a16="http://schemas.microsoft.com/office/drawing/2014/main" id="{DE1E58D8-96C7-7D81-9896-C6C58D663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44" name="Graphic 143">
              <a:extLst>
                <a:ext uri="{FF2B5EF4-FFF2-40B4-BE49-F238E27FC236}">
                  <a16:creationId xmlns:a16="http://schemas.microsoft.com/office/drawing/2014/main" id="{C10AC1F1-1357-47F4-D54B-16CA8A241E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4" name="TextBox 3">
            <a:extLst>
              <a:ext uri="{FF2B5EF4-FFF2-40B4-BE49-F238E27FC236}">
                <a16:creationId xmlns:a16="http://schemas.microsoft.com/office/drawing/2014/main" id="{2AEBE999-8768-ACC8-F24A-491A8008007F}"/>
              </a:ext>
            </a:extLst>
          </p:cNvPr>
          <p:cNvSpPr txBox="1"/>
          <p:nvPr/>
        </p:nvSpPr>
        <p:spPr>
          <a:xfrm>
            <a:off x="5081173" y="2827546"/>
            <a:ext cx="1653522" cy="276999"/>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a:solidFill>
                  <a:schemeClr val="tx2"/>
                </a:solidFill>
              </a:rPr>
              <a:t>PDP INTEROP</a:t>
            </a:r>
            <a:endParaRPr lang="fi-FI" dirty="0">
              <a:solidFill>
                <a:schemeClr val="tx2"/>
              </a:solidFill>
            </a:endParaRPr>
          </a:p>
        </p:txBody>
      </p:sp>
      <p:pic>
        <p:nvPicPr>
          <p:cNvPr id="19" name="Picture 18" descr="A picture containing text, light, night sky&#10;&#10;Description automatically generated">
            <a:extLst>
              <a:ext uri="{FF2B5EF4-FFF2-40B4-BE49-F238E27FC236}">
                <a16:creationId xmlns:a16="http://schemas.microsoft.com/office/drawing/2014/main" id="{ABECA43A-E215-58E5-3602-26DF04A03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95136" y="2970265"/>
            <a:ext cx="838064" cy="846445"/>
          </a:xfrm>
          <a:prstGeom prst="rect">
            <a:avLst/>
          </a:prstGeom>
        </p:spPr>
      </p:pic>
      <p:pic>
        <p:nvPicPr>
          <p:cNvPr id="28" name="Picture 27" descr="Icon&#10;&#10;Description automatically generated">
            <a:extLst>
              <a:ext uri="{FF2B5EF4-FFF2-40B4-BE49-F238E27FC236}">
                <a16:creationId xmlns:a16="http://schemas.microsoft.com/office/drawing/2014/main" id="{36C1F6B3-4499-43EF-E6B1-2D4F838C50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5856" y="2899172"/>
            <a:ext cx="935883" cy="846446"/>
          </a:xfrm>
          <a:prstGeom prst="rect">
            <a:avLst/>
          </a:prstGeom>
        </p:spPr>
      </p:pic>
      <p:pic>
        <p:nvPicPr>
          <p:cNvPr id="30" name="Picture 29" descr="Icon&#10;&#10;Description automatically generated">
            <a:extLst>
              <a:ext uri="{FF2B5EF4-FFF2-40B4-BE49-F238E27FC236}">
                <a16:creationId xmlns:a16="http://schemas.microsoft.com/office/drawing/2014/main" id="{A0C61F24-778A-B992-9434-8EC571F69B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6951" y="3745618"/>
            <a:ext cx="943542" cy="843449"/>
          </a:xfrm>
          <a:prstGeom prst="rect">
            <a:avLst/>
          </a:prstGeom>
        </p:spPr>
      </p:pic>
      <p:pic>
        <p:nvPicPr>
          <p:cNvPr id="33" name="Picture 32" descr="Icon&#10;&#10;Description automatically generated">
            <a:extLst>
              <a:ext uri="{FF2B5EF4-FFF2-40B4-BE49-F238E27FC236}">
                <a16:creationId xmlns:a16="http://schemas.microsoft.com/office/drawing/2014/main" id="{EB9A81E8-36D7-5712-8B35-9E3FCA0214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4194" y="2333685"/>
            <a:ext cx="943542" cy="843449"/>
          </a:xfrm>
          <a:prstGeom prst="rect">
            <a:avLst/>
          </a:prstGeom>
        </p:spPr>
      </p:pic>
    </p:spTree>
    <p:extLst>
      <p:ext uri="{BB962C8B-B14F-4D97-AF65-F5344CB8AC3E}">
        <p14:creationId xmlns:p14="http://schemas.microsoft.com/office/powerpoint/2010/main" val="167034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FAC073-A0D3-45AA-DC9D-A99CF6335570}"/>
              </a:ext>
            </a:extLst>
          </p:cNvPr>
          <p:cNvSpPr>
            <a:spLocks noGrp="1"/>
          </p:cNvSpPr>
          <p:nvPr>
            <p:ph type="title"/>
          </p:nvPr>
        </p:nvSpPr>
        <p:spPr>
          <a:xfrm>
            <a:off x="317241" y="68469"/>
            <a:ext cx="10062001" cy="947532"/>
          </a:xfrm>
        </p:spPr>
        <p:txBody>
          <a:bodyPr/>
          <a:lstStyle/>
          <a:p>
            <a:r>
              <a:rPr lang="en-GB" sz="4400" dirty="0"/>
              <a:t>B2B DOMESTIC </a:t>
            </a:r>
            <a:br>
              <a:rPr lang="en-GB" sz="4400" dirty="0"/>
            </a:br>
            <a:r>
              <a:rPr lang="en-GB" sz="4400" dirty="0"/>
              <a:t>INVOICE LIFECYCLE  FLOW</a:t>
            </a:r>
            <a:endParaRPr lang="en-GB" sz="4400" dirty="0">
              <a:solidFill>
                <a:schemeClr val="bg1"/>
              </a:solidFill>
            </a:endParaRPr>
          </a:p>
        </p:txBody>
      </p:sp>
      <p:sp>
        <p:nvSpPr>
          <p:cNvPr id="6" name="Rectangle 5">
            <a:extLst>
              <a:ext uri="{FF2B5EF4-FFF2-40B4-BE49-F238E27FC236}">
                <a16:creationId xmlns:a16="http://schemas.microsoft.com/office/drawing/2014/main" id="{3297A326-43BF-DE2A-E978-1302E0AF8827}"/>
              </a:ext>
            </a:extLst>
          </p:cNvPr>
          <p:cNvSpPr/>
          <p:nvPr/>
        </p:nvSpPr>
        <p:spPr>
          <a:xfrm>
            <a:off x="9023195" y="2627977"/>
            <a:ext cx="885105" cy="543867"/>
          </a:xfrm>
          <a:prstGeom prst="rect">
            <a:avLst/>
          </a:prstGeom>
          <a:solidFill>
            <a:schemeClr val="accent2">
              <a:lumMod val="75000"/>
            </a:schemeClr>
          </a:solidFill>
        </p:spPr>
        <p:txBody>
          <a:bodyPr wrap="square">
            <a:spAutoFit/>
          </a:bodyPr>
          <a:lstStyle/>
          <a:p>
            <a:pPr algn="ctr" defTabSz="1219170"/>
            <a:r>
              <a:rPr lang="en-US" sz="1467" b="1" kern="0" dirty="0">
                <a:solidFill>
                  <a:prstClr val="white"/>
                </a:solidFill>
                <a:latin typeface="Calibri" panose="020F0502020204030204"/>
              </a:rPr>
              <a:t>Service provider</a:t>
            </a:r>
            <a:endParaRPr lang="fi-FI" sz="1467" b="1" kern="0" dirty="0">
              <a:solidFill>
                <a:prstClr val="white"/>
              </a:solidFill>
              <a:latin typeface="Calibri" panose="020F0502020204030204"/>
            </a:endParaRPr>
          </a:p>
        </p:txBody>
      </p:sp>
      <p:cxnSp>
        <p:nvCxnSpPr>
          <p:cNvPr id="20" name="Straight Arrow Connector 19">
            <a:extLst>
              <a:ext uri="{FF2B5EF4-FFF2-40B4-BE49-F238E27FC236}">
                <a16:creationId xmlns:a16="http://schemas.microsoft.com/office/drawing/2014/main" id="{6D2003DD-3F9B-B90F-C37A-98FB40C02BE0}"/>
              </a:ext>
            </a:extLst>
          </p:cNvPr>
          <p:cNvCxnSpPr>
            <a:cxnSpLocks/>
          </p:cNvCxnSpPr>
          <p:nvPr/>
        </p:nvCxnSpPr>
        <p:spPr>
          <a:xfrm flipH="1">
            <a:off x="6514780" y="3644516"/>
            <a:ext cx="2451757" cy="0"/>
          </a:xfrm>
          <a:prstGeom prst="straightConnector1">
            <a:avLst/>
          </a:prstGeom>
          <a:noFill/>
          <a:ln w="15875" cap="flat" cmpd="sng" algn="ctr">
            <a:solidFill>
              <a:srgbClr val="44546A">
                <a:lumMod val="75000"/>
              </a:srgbClr>
            </a:solidFill>
            <a:prstDash val="sysDash"/>
            <a:miter lim="800000"/>
            <a:tailEnd type="triangle"/>
          </a:ln>
          <a:effectLst/>
        </p:spPr>
      </p:cxnSp>
      <p:sp>
        <p:nvSpPr>
          <p:cNvPr id="21" name="TextBox 20">
            <a:extLst>
              <a:ext uri="{FF2B5EF4-FFF2-40B4-BE49-F238E27FC236}">
                <a16:creationId xmlns:a16="http://schemas.microsoft.com/office/drawing/2014/main" id="{0926E782-03C7-43A6-0F79-C663C181E73F}"/>
              </a:ext>
            </a:extLst>
          </p:cNvPr>
          <p:cNvSpPr txBox="1"/>
          <p:nvPr/>
        </p:nvSpPr>
        <p:spPr>
          <a:xfrm>
            <a:off x="6541568" y="3300565"/>
            <a:ext cx="2422809" cy="261610"/>
          </a:xfrm>
          <a:prstGeom prst="rect">
            <a:avLst/>
          </a:prstGeom>
          <a:noFill/>
        </p:spPr>
        <p:txBody>
          <a:bodyPr wrap="square">
            <a:spAutoFit/>
          </a:bodyPr>
          <a:lstStyle/>
          <a:p>
            <a:r>
              <a:rPr lang="en-US" sz="1050" b="1" kern="0" dirty="0">
                <a:latin typeface="Calibri" panose="020F0502020204030204"/>
              </a:rPr>
              <a:t>2.a - Invoice lifecycle messages</a:t>
            </a:r>
            <a:endParaRPr lang="fi-FI" sz="1050" b="1" kern="0" dirty="0">
              <a:latin typeface="Calibri" panose="020F0502020204030204"/>
            </a:endParaRPr>
          </a:p>
        </p:txBody>
      </p:sp>
      <p:cxnSp>
        <p:nvCxnSpPr>
          <p:cNvPr id="22" name="Straight Arrow Connector 21">
            <a:extLst>
              <a:ext uri="{FF2B5EF4-FFF2-40B4-BE49-F238E27FC236}">
                <a16:creationId xmlns:a16="http://schemas.microsoft.com/office/drawing/2014/main" id="{5BBD96D4-8033-0104-90DA-37537743FAC1}"/>
              </a:ext>
            </a:extLst>
          </p:cNvPr>
          <p:cNvCxnSpPr>
            <a:cxnSpLocks/>
          </p:cNvCxnSpPr>
          <p:nvPr/>
        </p:nvCxnSpPr>
        <p:spPr>
          <a:xfrm flipH="1" flipV="1">
            <a:off x="9829391" y="3644516"/>
            <a:ext cx="714837" cy="7683"/>
          </a:xfrm>
          <a:prstGeom prst="straightConnector1">
            <a:avLst/>
          </a:prstGeom>
          <a:noFill/>
          <a:ln w="15875" cap="flat" cmpd="sng" algn="ctr">
            <a:solidFill>
              <a:srgbClr val="44546A">
                <a:lumMod val="75000"/>
              </a:srgbClr>
            </a:solidFill>
            <a:prstDash val="sysDash"/>
            <a:miter lim="800000"/>
            <a:tailEnd type="triangle"/>
          </a:ln>
          <a:effectLst/>
        </p:spPr>
      </p:cxnSp>
      <p:cxnSp>
        <p:nvCxnSpPr>
          <p:cNvPr id="25" name="Straight Arrow Connector 24">
            <a:extLst>
              <a:ext uri="{FF2B5EF4-FFF2-40B4-BE49-F238E27FC236}">
                <a16:creationId xmlns:a16="http://schemas.microsoft.com/office/drawing/2014/main" id="{B1772901-4C5C-FC88-452F-74FC735D12BF}"/>
              </a:ext>
            </a:extLst>
          </p:cNvPr>
          <p:cNvCxnSpPr>
            <a:cxnSpLocks/>
          </p:cNvCxnSpPr>
          <p:nvPr/>
        </p:nvCxnSpPr>
        <p:spPr>
          <a:xfrm flipH="1">
            <a:off x="6514780" y="5782954"/>
            <a:ext cx="3807742" cy="0"/>
          </a:xfrm>
          <a:prstGeom prst="straightConnector1">
            <a:avLst/>
          </a:prstGeom>
          <a:noFill/>
          <a:ln w="15875" cap="flat" cmpd="sng" algn="ctr">
            <a:solidFill>
              <a:srgbClr val="44546A">
                <a:lumMod val="75000"/>
              </a:srgbClr>
            </a:solidFill>
            <a:prstDash val="sysDash"/>
            <a:miter lim="800000"/>
            <a:tailEnd type="triangle"/>
          </a:ln>
          <a:effectLst/>
        </p:spPr>
      </p:cxnSp>
      <p:sp>
        <p:nvSpPr>
          <p:cNvPr id="26" name="TextBox 25">
            <a:extLst>
              <a:ext uri="{FF2B5EF4-FFF2-40B4-BE49-F238E27FC236}">
                <a16:creationId xmlns:a16="http://schemas.microsoft.com/office/drawing/2014/main" id="{D3F9412B-96FC-13CA-901C-DF5D36D07DD1}"/>
              </a:ext>
            </a:extLst>
          </p:cNvPr>
          <p:cNvSpPr txBox="1"/>
          <p:nvPr/>
        </p:nvSpPr>
        <p:spPr>
          <a:xfrm>
            <a:off x="7559280" y="5400685"/>
            <a:ext cx="2443039" cy="261610"/>
          </a:xfrm>
          <a:prstGeom prst="rect">
            <a:avLst/>
          </a:prstGeom>
          <a:noFill/>
        </p:spPr>
        <p:txBody>
          <a:bodyPr wrap="square">
            <a:spAutoFit/>
          </a:bodyPr>
          <a:lstStyle/>
          <a:p>
            <a:r>
              <a:rPr lang="en-US" sz="1050" b="1" kern="0" dirty="0">
                <a:latin typeface="Calibri" panose="020F0502020204030204"/>
              </a:rPr>
              <a:t>2.a - Invoice lifecycle messages</a:t>
            </a:r>
            <a:endParaRPr lang="fi-FI" sz="1050" b="1" kern="0" dirty="0">
              <a:latin typeface="Calibri" panose="020F0502020204030204"/>
            </a:endParaRPr>
          </a:p>
        </p:txBody>
      </p:sp>
      <p:sp>
        <p:nvSpPr>
          <p:cNvPr id="31" name="Rectangle: Rounded Corners 30">
            <a:extLst>
              <a:ext uri="{FF2B5EF4-FFF2-40B4-BE49-F238E27FC236}">
                <a16:creationId xmlns:a16="http://schemas.microsoft.com/office/drawing/2014/main" id="{41BD2C9D-D740-702E-864D-298569191394}"/>
              </a:ext>
            </a:extLst>
          </p:cNvPr>
          <p:cNvSpPr/>
          <p:nvPr/>
        </p:nvSpPr>
        <p:spPr>
          <a:xfrm>
            <a:off x="10544228" y="5189049"/>
            <a:ext cx="1605880" cy="908956"/>
          </a:xfrm>
          <a:prstGeom prst="roundRect">
            <a:avLst>
              <a:gd name="adj" fmla="val 422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63" name="TextBox 62">
            <a:extLst>
              <a:ext uri="{FF2B5EF4-FFF2-40B4-BE49-F238E27FC236}">
                <a16:creationId xmlns:a16="http://schemas.microsoft.com/office/drawing/2014/main" id="{61E9BD84-83DD-9600-655A-19E924CB0A5F}"/>
              </a:ext>
            </a:extLst>
          </p:cNvPr>
          <p:cNvSpPr txBox="1"/>
          <p:nvPr/>
        </p:nvSpPr>
        <p:spPr>
          <a:xfrm>
            <a:off x="1408563" y="2881116"/>
            <a:ext cx="2311421" cy="215444"/>
          </a:xfrm>
          <a:prstGeom prst="rect">
            <a:avLst/>
          </a:prstGeom>
          <a:noFill/>
        </p:spPr>
        <p:txBody>
          <a:bodyPr wrap="square">
            <a:spAutoFit/>
          </a:bodyPr>
          <a:lstStyle>
            <a:defPPr>
              <a:defRPr lang="fi-FI"/>
            </a:defPPr>
            <a:lvl1pPr>
              <a:defRPr sz="1200" b="1" kern="0">
                <a:latin typeface="Calibri" panose="020F0502020204030204"/>
              </a:defRPr>
            </a:lvl1pPr>
          </a:lstStyle>
          <a:p>
            <a:r>
              <a:rPr lang="fi-FI" sz="800" b="0" dirty="0">
                <a:solidFill>
                  <a:srgbClr val="7030A0"/>
                </a:solidFill>
                <a:latin typeface="+mn-lt"/>
              </a:rPr>
              <a:t>3.a - </a:t>
            </a:r>
            <a:r>
              <a:rPr lang="da-DK" sz="800" b="0" dirty="0">
                <a:solidFill>
                  <a:srgbClr val="7030A0"/>
                </a:solidFill>
                <a:latin typeface="+mn-lt"/>
              </a:rPr>
              <a:t>Sending </a:t>
            </a:r>
            <a:r>
              <a:rPr lang="en-US" sz="800" b="0" dirty="0">
                <a:solidFill>
                  <a:srgbClr val="7030A0"/>
                </a:solidFill>
                <a:latin typeface="+mn-lt"/>
              </a:rPr>
              <a:t>Invoice lifecycle messages</a:t>
            </a:r>
          </a:p>
        </p:txBody>
      </p:sp>
      <p:cxnSp>
        <p:nvCxnSpPr>
          <p:cNvPr id="73" name="Connector: Elbow 87">
            <a:extLst>
              <a:ext uri="{FF2B5EF4-FFF2-40B4-BE49-F238E27FC236}">
                <a16:creationId xmlns:a16="http://schemas.microsoft.com/office/drawing/2014/main" id="{14F6DE98-4E99-64D7-3177-F085BF2505D7}"/>
              </a:ext>
            </a:extLst>
          </p:cNvPr>
          <p:cNvCxnSpPr>
            <a:cxnSpLocks/>
          </p:cNvCxnSpPr>
          <p:nvPr/>
        </p:nvCxnSpPr>
        <p:spPr>
          <a:xfrm>
            <a:off x="1504172" y="3111141"/>
            <a:ext cx="2092912" cy="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662F9CEE-540F-922C-7CD3-9D7C01DF3505}"/>
              </a:ext>
            </a:extLst>
          </p:cNvPr>
          <p:cNvGrpSpPr/>
          <p:nvPr/>
        </p:nvGrpSpPr>
        <p:grpSpPr>
          <a:xfrm>
            <a:off x="3845991" y="4378337"/>
            <a:ext cx="493159" cy="1001941"/>
            <a:chOff x="4062213" y="4351351"/>
            <a:chExt cx="409741" cy="938441"/>
          </a:xfrm>
        </p:grpSpPr>
        <p:sp>
          <p:nvSpPr>
            <p:cNvPr id="75" name="TextBox 74">
              <a:extLst>
                <a:ext uri="{FF2B5EF4-FFF2-40B4-BE49-F238E27FC236}">
                  <a16:creationId xmlns:a16="http://schemas.microsoft.com/office/drawing/2014/main" id="{FBB45F87-C01B-4A2F-A319-406F0E153D35}"/>
                </a:ext>
              </a:extLst>
            </p:cNvPr>
            <p:cNvSpPr txBox="1"/>
            <p:nvPr/>
          </p:nvSpPr>
          <p:spPr>
            <a:xfrm rot="16200000">
              <a:off x="3831035" y="4648873"/>
              <a:ext cx="898264" cy="383574"/>
            </a:xfrm>
            <a:prstGeom prst="rect">
              <a:avLst/>
            </a:prstGeom>
            <a:noFill/>
          </p:spPr>
          <p:txBody>
            <a:bodyPr wrap="square">
              <a:spAutoFit/>
            </a:bodyPr>
            <a:lstStyle>
              <a:defPPr>
                <a:defRPr lang="fi-FI"/>
              </a:defPPr>
              <a:lvl1pPr>
                <a:defRPr sz="1200" b="1" kern="0">
                  <a:latin typeface="Calibri" panose="020F0502020204030204"/>
                </a:defRPr>
              </a:lvl1pPr>
            </a:lstStyle>
            <a:p>
              <a:pPr algn="ctr"/>
              <a:r>
                <a:rPr lang="fi-FI" sz="800" b="0" dirty="0">
                  <a:solidFill>
                    <a:srgbClr val="7030A0"/>
                  </a:solidFill>
                  <a:latin typeface="+mn-lt"/>
                </a:rPr>
                <a:t>3.b Invoice l</a:t>
              </a:r>
              <a:r>
                <a:rPr lang="en-US" sz="800" b="0" dirty="0">
                  <a:solidFill>
                    <a:srgbClr val="7030A0"/>
                  </a:solidFill>
                  <a:latin typeface="+mn-lt"/>
                </a:rPr>
                <a:t>lifecycle messages</a:t>
              </a:r>
              <a:endParaRPr lang="en-US" sz="700" b="0" kern="0" dirty="0">
                <a:solidFill>
                  <a:srgbClr val="7030A0"/>
                </a:solidFill>
                <a:latin typeface="+mn-lt"/>
              </a:endParaRPr>
            </a:p>
          </p:txBody>
        </p:sp>
        <p:cxnSp>
          <p:nvCxnSpPr>
            <p:cNvPr id="76" name="Connector: Elbow 87">
              <a:extLst>
                <a:ext uri="{FF2B5EF4-FFF2-40B4-BE49-F238E27FC236}">
                  <a16:creationId xmlns:a16="http://schemas.microsoft.com/office/drawing/2014/main" id="{61224B0F-F619-DD2F-67E2-FFC99343D92D}"/>
                </a:ext>
              </a:extLst>
            </p:cNvPr>
            <p:cNvCxnSpPr>
              <a:cxnSpLocks/>
            </p:cNvCxnSpPr>
            <p:nvPr/>
          </p:nvCxnSpPr>
          <p:spPr>
            <a:xfrm>
              <a:off x="4062213" y="4351351"/>
              <a:ext cx="0" cy="916487"/>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7" name="Straight Arrow Connector 76">
            <a:extLst>
              <a:ext uri="{FF2B5EF4-FFF2-40B4-BE49-F238E27FC236}">
                <a16:creationId xmlns:a16="http://schemas.microsoft.com/office/drawing/2014/main" id="{BCFDEFC9-FC87-3229-C03F-57E41CE22512}"/>
              </a:ext>
            </a:extLst>
          </p:cNvPr>
          <p:cNvCxnSpPr>
            <a:cxnSpLocks/>
          </p:cNvCxnSpPr>
          <p:nvPr/>
        </p:nvCxnSpPr>
        <p:spPr>
          <a:xfrm flipH="1">
            <a:off x="1440302" y="2818699"/>
            <a:ext cx="2159759" cy="0"/>
          </a:xfrm>
          <a:prstGeom prst="straightConnector1">
            <a:avLst/>
          </a:prstGeom>
          <a:noFill/>
          <a:ln w="15875" cap="flat" cmpd="sng" algn="ctr">
            <a:solidFill>
              <a:srgbClr val="44546A">
                <a:lumMod val="75000"/>
              </a:srgbClr>
            </a:solidFill>
            <a:prstDash val="sysDash"/>
            <a:miter lim="800000"/>
            <a:tailEnd type="triangle"/>
          </a:ln>
          <a:effectLst/>
        </p:spPr>
      </p:cxnSp>
      <p:sp>
        <p:nvSpPr>
          <p:cNvPr id="78" name="TextBox 77">
            <a:extLst>
              <a:ext uri="{FF2B5EF4-FFF2-40B4-BE49-F238E27FC236}">
                <a16:creationId xmlns:a16="http://schemas.microsoft.com/office/drawing/2014/main" id="{58001E4C-8B38-53C2-C856-40857D85CD8F}"/>
              </a:ext>
            </a:extLst>
          </p:cNvPr>
          <p:cNvSpPr txBox="1"/>
          <p:nvPr/>
        </p:nvSpPr>
        <p:spPr>
          <a:xfrm>
            <a:off x="1408563" y="2520306"/>
            <a:ext cx="2188195" cy="230832"/>
          </a:xfrm>
          <a:prstGeom prst="rect">
            <a:avLst/>
          </a:prstGeom>
          <a:noFill/>
        </p:spPr>
        <p:txBody>
          <a:bodyPr wrap="square">
            <a:spAutoFit/>
          </a:bodyPr>
          <a:lstStyle/>
          <a:p>
            <a:r>
              <a:rPr lang="en-US" sz="900" b="1" kern="0" dirty="0">
                <a:latin typeface="Calibri" panose="020F0502020204030204"/>
              </a:rPr>
              <a:t>2.b – Receiving Invoice lifecycle messages</a:t>
            </a:r>
            <a:endParaRPr lang="fi-FI" sz="900" b="1" dirty="0"/>
          </a:p>
        </p:txBody>
      </p:sp>
      <p:cxnSp>
        <p:nvCxnSpPr>
          <p:cNvPr id="79" name="Connector: Elbow 16">
            <a:extLst>
              <a:ext uri="{FF2B5EF4-FFF2-40B4-BE49-F238E27FC236}">
                <a16:creationId xmlns:a16="http://schemas.microsoft.com/office/drawing/2014/main" id="{D7C74DDC-89B1-6DEA-7FC0-A42282A96F12}"/>
              </a:ext>
            </a:extLst>
          </p:cNvPr>
          <p:cNvCxnSpPr>
            <a:cxnSpLocks/>
          </p:cNvCxnSpPr>
          <p:nvPr/>
        </p:nvCxnSpPr>
        <p:spPr>
          <a:xfrm flipH="1">
            <a:off x="1456204" y="3652199"/>
            <a:ext cx="2092912"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97394EFB-73FB-EADC-14F7-27702C306389}"/>
              </a:ext>
            </a:extLst>
          </p:cNvPr>
          <p:cNvSpPr txBox="1"/>
          <p:nvPr/>
        </p:nvSpPr>
        <p:spPr>
          <a:xfrm>
            <a:off x="1567276" y="3293618"/>
            <a:ext cx="1868227" cy="338554"/>
          </a:xfrm>
          <a:prstGeom prst="rect">
            <a:avLst/>
          </a:prstGeom>
          <a:noFill/>
        </p:spPr>
        <p:txBody>
          <a:bodyPr wrap="square">
            <a:spAutoFit/>
          </a:bodyPr>
          <a:lstStyle>
            <a:defPPr>
              <a:defRPr lang="fi-FI"/>
            </a:defPPr>
            <a:lvl1pPr>
              <a:defRPr sz="1200" b="1" kern="0">
                <a:latin typeface="Calibri" panose="020F0502020204030204"/>
              </a:defRPr>
            </a:lvl1pPr>
          </a:lstStyle>
          <a:p>
            <a:pPr algn="ctr"/>
            <a:r>
              <a:rPr lang="fi-FI" sz="800" b="0" dirty="0">
                <a:solidFill>
                  <a:srgbClr val="7030A0"/>
                </a:solidFill>
                <a:latin typeface="+mn-lt"/>
              </a:rPr>
              <a:t>3.c - </a:t>
            </a:r>
            <a:r>
              <a:rPr lang="en-US" sz="800" b="0" dirty="0">
                <a:solidFill>
                  <a:srgbClr val="7030A0"/>
                </a:solidFill>
                <a:latin typeface="+mn-lt"/>
              </a:rPr>
              <a:t>Lifecycle messages </a:t>
            </a:r>
            <a:r>
              <a:rPr lang="fi-FI" sz="800" b="0" dirty="0">
                <a:solidFill>
                  <a:srgbClr val="7030A0"/>
                </a:solidFill>
                <a:latin typeface="+mn-lt"/>
              </a:rPr>
              <a:t>delivery notification</a:t>
            </a:r>
          </a:p>
        </p:txBody>
      </p:sp>
      <p:sp>
        <p:nvSpPr>
          <p:cNvPr id="81" name="TextBox 80">
            <a:extLst>
              <a:ext uri="{FF2B5EF4-FFF2-40B4-BE49-F238E27FC236}">
                <a16:creationId xmlns:a16="http://schemas.microsoft.com/office/drawing/2014/main" id="{A626A49A-6D83-22D2-C32B-C82269E25392}"/>
              </a:ext>
            </a:extLst>
          </p:cNvPr>
          <p:cNvSpPr txBox="1"/>
          <p:nvPr/>
        </p:nvSpPr>
        <p:spPr>
          <a:xfrm rot="16200000">
            <a:off x="4243149" y="4769205"/>
            <a:ext cx="963245" cy="338554"/>
          </a:xfrm>
          <a:prstGeom prst="rect">
            <a:avLst/>
          </a:prstGeom>
          <a:noFill/>
        </p:spPr>
        <p:txBody>
          <a:bodyPr wrap="square">
            <a:spAutoFit/>
          </a:bodyPr>
          <a:lstStyle/>
          <a:p>
            <a:pPr algn="ctr"/>
            <a:r>
              <a:rPr lang="en-US" sz="800" b="1" kern="0" dirty="0">
                <a:latin typeface="Calibri" panose="020F0502020204030204"/>
              </a:rPr>
              <a:t>2.a - Invoice lifecycle messages</a:t>
            </a:r>
            <a:endParaRPr lang="fi-FI" sz="800" b="1" kern="0" dirty="0">
              <a:latin typeface="Calibri" panose="020F0502020204030204"/>
            </a:endParaRPr>
          </a:p>
        </p:txBody>
      </p:sp>
      <p:cxnSp>
        <p:nvCxnSpPr>
          <p:cNvPr id="82" name="Straight Arrow Connector 81">
            <a:extLst>
              <a:ext uri="{FF2B5EF4-FFF2-40B4-BE49-F238E27FC236}">
                <a16:creationId xmlns:a16="http://schemas.microsoft.com/office/drawing/2014/main" id="{75AC2415-BF7F-2D02-E5AA-BAA4EC902929}"/>
              </a:ext>
            </a:extLst>
          </p:cNvPr>
          <p:cNvCxnSpPr>
            <a:cxnSpLocks/>
          </p:cNvCxnSpPr>
          <p:nvPr/>
        </p:nvCxnSpPr>
        <p:spPr>
          <a:xfrm flipV="1">
            <a:off x="4517613" y="4385735"/>
            <a:ext cx="1" cy="961286"/>
          </a:xfrm>
          <a:prstGeom prst="straightConnector1">
            <a:avLst/>
          </a:prstGeom>
          <a:noFill/>
          <a:ln w="15875" cap="flat" cmpd="sng" algn="ctr">
            <a:solidFill>
              <a:srgbClr val="44546A">
                <a:lumMod val="75000"/>
              </a:srgbClr>
            </a:solidFill>
            <a:prstDash val="sysDash"/>
            <a:miter lim="800000"/>
            <a:tailEnd type="triangle"/>
          </a:ln>
          <a:effectLst/>
        </p:spPr>
      </p:cxnSp>
      <p:sp>
        <p:nvSpPr>
          <p:cNvPr id="83" name="Rectangle 82">
            <a:extLst>
              <a:ext uri="{FF2B5EF4-FFF2-40B4-BE49-F238E27FC236}">
                <a16:creationId xmlns:a16="http://schemas.microsoft.com/office/drawing/2014/main" id="{4DF81968-5320-BA39-8F92-516527F01E14}"/>
              </a:ext>
            </a:extLst>
          </p:cNvPr>
          <p:cNvSpPr/>
          <p:nvPr/>
        </p:nvSpPr>
        <p:spPr>
          <a:xfrm>
            <a:off x="10646286" y="5028921"/>
            <a:ext cx="1401763" cy="318100"/>
          </a:xfrm>
          <a:prstGeom prst="rect">
            <a:avLst/>
          </a:prstGeom>
          <a:solidFill>
            <a:schemeClr val="accent3">
              <a:lumMod val="60000"/>
              <a:lumOff val="40000"/>
            </a:schemeClr>
          </a:solidFill>
        </p:spPr>
        <p:txBody>
          <a:bodyPr wrap="square">
            <a:spAutoFit/>
          </a:bodyPr>
          <a:lstStyle/>
          <a:p>
            <a:pPr algn="ctr" defTabSz="1219170">
              <a:defRPr/>
            </a:pPr>
            <a:r>
              <a:rPr lang="en-US" sz="1467" b="1" kern="0" dirty="0">
                <a:solidFill>
                  <a:prstClr val="white"/>
                </a:solidFill>
                <a:latin typeface="Calibri" panose="020F0502020204030204"/>
              </a:rPr>
              <a:t>B2B Buyer</a:t>
            </a:r>
          </a:p>
        </p:txBody>
      </p:sp>
      <p:sp>
        <p:nvSpPr>
          <p:cNvPr id="99" name="Rectangle 98">
            <a:extLst>
              <a:ext uri="{FF2B5EF4-FFF2-40B4-BE49-F238E27FC236}">
                <a16:creationId xmlns:a16="http://schemas.microsoft.com/office/drawing/2014/main" id="{C555E192-302D-575B-3A40-4C60812E8CC0}"/>
              </a:ext>
            </a:extLst>
          </p:cNvPr>
          <p:cNvSpPr/>
          <p:nvPr/>
        </p:nvSpPr>
        <p:spPr>
          <a:xfrm>
            <a:off x="382368" y="4016727"/>
            <a:ext cx="622492" cy="318100"/>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ERPs</a:t>
            </a:r>
            <a:endParaRPr lang="fi-FI" sz="1467" kern="0" dirty="0">
              <a:solidFill>
                <a:prstClr val="white"/>
              </a:solidFill>
              <a:latin typeface="Calibri" panose="020F0502020204030204"/>
            </a:endParaRPr>
          </a:p>
        </p:txBody>
      </p:sp>
      <p:sp>
        <p:nvSpPr>
          <p:cNvPr id="100" name="Rectangle: Rounded Corners 99">
            <a:extLst>
              <a:ext uri="{FF2B5EF4-FFF2-40B4-BE49-F238E27FC236}">
                <a16:creationId xmlns:a16="http://schemas.microsoft.com/office/drawing/2014/main" id="{409BA5BC-82B6-16CD-EB2A-290E0C4C2518}"/>
              </a:ext>
            </a:extLst>
          </p:cNvPr>
          <p:cNvSpPr/>
          <p:nvPr/>
        </p:nvSpPr>
        <p:spPr>
          <a:xfrm>
            <a:off x="37459" y="1941337"/>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01" name="Rectangle 100">
            <a:extLst>
              <a:ext uri="{FF2B5EF4-FFF2-40B4-BE49-F238E27FC236}">
                <a16:creationId xmlns:a16="http://schemas.microsoft.com/office/drawing/2014/main" id="{C38E2B94-A016-AB51-FFA5-568C1D56FA2E}"/>
              </a:ext>
            </a:extLst>
          </p:cNvPr>
          <p:cNvSpPr/>
          <p:nvPr/>
        </p:nvSpPr>
        <p:spPr>
          <a:xfrm>
            <a:off x="237919" y="1766545"/>
            <a:ext cx="996454" cy="543867"/>
          </a:xfrm>
          <a:prstGeom prst="rect">
            <a:avLst/>
          </a:prstGeom>
          <a:solidFill>
            <a:schemeClr val="accent4"/>
          </a:solidFill>
        </p:spPr>
        <p:txBody>
          <a:bodyPr wrap="square">
            <a:spAutoFit/>
          </a:bodyPr>
          <a:lstStyle/>
          <a:p>
            <a:pPr algn="ctr" defTabSz="1219170">
              <a:defRPr/>
            </a:pPr>
            <a:r>
              <a:rPr lang="en-US" sz="1467" b="1" kern="0" dirty="0">
                <a:solidFill>
                  <a:prstClr val="white"/>
                </a:solidFill>
                <a:latin typeface="Calibri" panose="020F0502020204030204"/>
              </a:rPr>
              <a:t>Customer</a:t>
            </a:r>
          </a:p>
          <a:p>
            <a:pPr algn="ctr" defTabSz="1219170">
              <a:defRPr/>
            </a:pPr>
            <a:r>
              <a:rPr lang="en-US" sz="1467" b="1" kern="0" dirty="0">
                <a:solidFill>
                  <a:prstClr val="white"/>
                </a:solidFill>
                <a:latin typeface="Calibri" panose="020F0502020204030204"/>
              </a:rPr>
              <a:t>(Supplier)</a:t>
            </a:r>
            <a:endParaRPr lang="fi-FI" sz="1467" kern="0" dirty="0">
              <a:solidFill>
                <a:prstClr val="white"/>
              </a:solidFill>
              <a:latin typeface="Calibri" panose="020F0502020204030204"/>
            </a:endParaRPr>
          </a:p>
        </p:txBody>
      </p:sp>
      <p:grpSp>
        <p:nvGrpSpPr>
          <p:cNvPr id="102" name="Group 101">
            <a:extLst>
              <a:ext uri="{FF2B5EF4-FFF2-40B4-BE49-F238E27FC236}">
                <a16:creationId xmlns:a16="http://schemas.microsoft.com/office/drawing/2014/main" id="{CD6C6D84-8AAB-9499-BEC4-1CAAF2B31CAA}"/>
              </a:ext>
            </a:extLst>
          </p:cNvPr>
          <p:cNvGrpSpPr/>
          <p:nvPr/>
        </p:nvGrpSpPr>
        <p:grpSpPr>
          <a:xfrm>
            <a:off x="178914" y="2299576"/>
            <a:ext cx="496430" cy="796794"/>
            <a:chOff x="9976766" y="3481133"/>
            <a:chExt cx="496430" cy="796794"/>
          </a:xfrm>
        </p:grpSpPr>
        <p:pic>
          <p:nvPicPr>
            <p:cNvPr id="103" name="Graphic 102">
              <a:extLst>
                <a:ext uri="{FF2B5EF4-FFF2-40B4-BE49-F238E27FC236}">
                  <a16:creationId xmlns:a16="http://schemas.microsoft.com/office/drawing/2014/main" id="{31363B03-42B6-26BD-0970-2551BC80A1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4" name="Graphic 103">
              <a:extLst>
                <a:ext uri="{FF2B5EF4-FFF2-40B4-BE49-F238E27FC236}">
                  <a16:creationId xmlns:a16="http://schemas.microsoft.com/office/drawing/2014/main" id="{A2FD0D01-D0DA-5B57-CAA8-2F663800AC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5" name="Group 104">
            <a:extLst>
              <a:ext uri="{FF2B5EF4-FFF2-40B4-BE49-F238E27FC236}">
                <a16:creationId xmlns:a16="http://schemas.microsoft.com/office/drawing/2014/main" id="{EA5B657E-09F7-CC1A-8165-B5EA8E13344E}"/>
              </a:ext>
            </a:extLst>
          </p:cNvPr>
          <p:cNvGrpSpPr/>
          <p:nvPr/>
        </p:nvGrpSpPr>
        <p:grpSpPr>
          <a:xfrm>
            <a:off x="692307" y="2312209"/>
            <a:ext cx="496430" cy="796794"/>
            <a:chOff x="9976766" y="3481133"/>
            <a:chExt cx="496430" cy="796794"/>
          </a:xfrm>
        </p:grpSpPr>
        <p:pic>
          <p:nvPicPr>
            <p:cNvPr id="106" name="Graphic 105">
              <a:extLst>
                <a:ext uri="{FF2B5EF4-FFF2-40B4-BE49-F238E27FC236}">
                  <a16:creationId xmlns:a16="http://schemas.microsoft.com/office/drawing/2014/main" id="{9E81C713-8928-02FB-D92B-22088A9057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07" name="Graphic 106">
              <a:extLst>
                <a:ext uri="{FF2B5EF4-FFF2-40B4-BE49-F238E27FC236}">
                  <a16:creationId xmlns:a16="http://schemas.microsoft.com/office/drawing/2014/main" id="{58382F41-2FE5-4F27-FC0A-CAFB992FC0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08" name="Group 107">
            <a:extLst>
              <a:ext uri="{FF2B5EF4-FFF2-40B4-BE49-F238E27FC236}">
                <a16:creationId xmlns:a16="http://schemas.microsoft.com/office/drawing/2014/main" id="{5B71972E-D701-8E37-CD52-7C56804404FD}"/>
              </a:ext>
            </a:extLst>
          </p:cNvPr>
          <p:cNvGrpSpPr/>
          <p:nvPr/>
        </p:nvGrpSpPr>
        <p:grpSpPr>
          <a:xfrm>
            <a:off x="150926" y="3115565"/>
            <a:ext cx="496430" cy="796794"/>
            <a:chOff x="9976766" y="3481133"/>
            <a:chExt cx="496430" cy="796794"/>
          </a:xfrm>
        </p:grpSpPr>
        <p:pic>
          <p:nvPicPr>
            <p:cNvPr id="109" name="Graphic 108">
              <a:extLst>
                <a:ext uri="{FF2B5EF4-FFF2-40B4-BE49-F238E27FC236}">
                  <a16:creationId xmlns:a16="http://schemas.microsoft.com/office/drawing/2014/main" id="{3B8CB6DE-A7EC-5C6E-5DCB-809BB52C88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0" name="Graphic 109">
              <a:extLst>
                <a:ext uri="{FF2B5EF4-FFF2-40B4-BE49-F238E27FC236}">
                  <a16:creationId xmlns:a16="http://schemas.microsoft.com/office/drawing/2014/main" id="{4295E43B-6735-AEFE-F0B5-DC69EFBB82E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11" name="Group 110">
            <a:extLst>
              <a:ext uri="{FF2B5EF4-FFF2-40B4-BE49-F238E27FC236}">
                <a16:creationId xmlns:a16="http://schemas.microsoft.com/office/drawing/2014/main" id="{E7F57206-AC94-F904-EA29-943976BDA8CE}"/>
              </a:ext>
            </a:extLst>
          </p:cNvPr>
          <p:cNvGrpSpPr/>
          <p:nvPr/>
        </p:nvGrpSpPr>
        <p:grpSpPr>
          <a:xfrm>
            <a:off x="747287" y="3083593"/>
            <a:ext cx="496430" cy="796794"/>
            <a:chOff x="9976766" y="3481133"/>
            <a:chExt cx="496430" cy="796794"/>
          </a:xfrm>
        </p:grpSpPr>
        <p:pic>
          <p:nvPicPr>
            <p:cNvPr id="112" name="Graphic 111">
              <a:extLst>
                <a:ext uri="{FF2B5EF4-FFF2-40B4-BE49-F238E27FC236}">
                  <a16:creationId xmlns:a16="http://schemas.microsoft.com/office/drawing/2014/main" id="{BCF4C7B2-F8AB-7C30-6D6B-A6DA08E0D3A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3" name="Graphic 112">
              <a:extLst>
                <a:ext uri="{FF2B5EF4-FFF2-40B4-BE49-F238E27FC236}">
                  <a16:creationId xmlns:a16="http://schemas.microsoft.com/office/drawing/2014/main" id="{CA1920CB-0B4B-5673-0270-84EE977E20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114" name="Rectangle: Rounded Corners 113">
            <a:extLst>
              <a:ext uri="{FF2B5EF4-FFF2-40B4-BE49-F238E27FC236}">
                <a16:creationId xmlns:a16="http://schemas.microsoft.com/office/drawing/2014/main" id="{D5A4A1C1-ECA3-9D66-EC3F-049D440488A8}"/>
              </a:ext>
            </a:extLst>
          </p:cNvPr>
          <p:cNvSpPr/>
          <p:nvPr/>
        </p:nvSpPr>
        <p:spPr>
          <a:xfrm>
            <a:off x="10507918" y="2010975"/>
            <a:ext cx="1605880" cy="2193611"/>
          </a:xfrm>
          <a:prstGeom prst="roundRect">
            <a:avLst>
              <a:gd name="adj" fmla="val 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chemeClr val="tx2"/>
              </a:solidFill>
            </a:endParaRPr>
          </a:p>
        </p:txBody>
      </p:sp>
      <p:sp>
        <p:nvSpPr>
          <p:cNvPr id="115" name="Rectangle 114">
            <a:extLst>
              <a:ext uri="{FF2B5EF4-FFF2-40B4-BE49-F238E27FC236}">
                <a16:creationId xmlns:a16="http://schemas.microsoft.com/office/drawing/2014/main" id="{D25CE474-40A1-5A78-4941-456A49E1B25B}"/>
              </a:ext>
            </a:extLst>
          </p:cNvPr>
          <p:cNvSpPr/>
          <p:nvPr/>
        </p:nvSpPr>
        <p:spPr>
          <a:xfrm>
            <a:off x="10605543" y="1813924"/>
            <a:ext cx="1401763" cy="318100"/>
          </a:xfrm>
          <a:prstGeom prst="rect">
            <a:avLst/>
          </a:prstGeom>
          <a:solidFill>
            <a:schemeClr val="accent3">
              <a:lumMod val="60000"/>
              <a:lumOff val="40000"/>
            </a:schemeClr>
          </a:solidFill>
        </p:spPr>
        <p:txBody>
          <a:bodyPr wrap="square">
            <a:spAutoFit/>
          </a:bodyPr>
          <a:lstStyle/>
          <a:p>
            <a:pPr algn="ctr" defTabSz="1219170"/>
            <a:r>
              <a:rPr lang="en-US" sz="1467" b="1" kern="0" dirty="0">
                <a:solidFill>
                  <a:prstClr val="white"/>
                </a:solidFill>
                <a:latin typeface="Calibri" panose="020F0502020204030204"/>
              </a:rPr>
              <a:t>B2B Buyer</a:t>
            </a:r>
          </a:p>
        </p:txBody>
      </p:sp>
      <p:grpSp>
        <p:nvGrpSpPr>
          <p:cNvPr id="116" name="Group 115">
            <a:extLst>
              <a:ext uri="{FF2B5EF4-FFF2-40B4-BE49-F238E27FC236}">
                <a16:creationId xmlns:a16="http://schemas.microsoft.com/office/drawing/2014/main" id="{C3BF53F9-5AC5-EB8C-9B93-3A5FA39B5F8A}"/>
              </a:ext>
            </a:extLst>
          </p:cNvPr>
          <p:cNvGrpSpPr/>
          <p:nvPr/>
        </p:nvGrpSpPr>
        <p:grpSpPr>
          <a:xfrm>
            <a:off x="10726210" y="2360045"/>
            <a:ext cx="496430" cy="796794"/>
            <a:chOff x="9976766" y="3481133"/>
            <a:chExt cx="496430" cy="796794"/>
          </a:xfrm>
        </p:grpSpPr>
        <p:pic>
          <p:nvPicPr>
            <p:cNvPr id="117" name="Graphic 116">
              <a:extLst>
                <a:ext uri="{FF2B5EF4-FFF2-40B4-BE49-F238E27FC236}">
                  <a16:creationId xmlns:a16="http://schemas.microsoft.com/office/drawing/2014/main" id="{9299745B-50EF-D217-2260-1CE085F2F9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18" name="Graphic 117">
              <a:extLst>
                <a:ext uri="{FF2B5EF4-FFF2-40B4-BE49-F238E27FC236}">
                  <a16:creationId xmlns:a16="http://schemas.microsoft.com/office/drawing/2014/main" id="{3504B3B8-A42F-71FA-1E57-C11FEBF707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19" name="Group 118">
            <a:extLst>
              <a:ext uri="{FF2B5EF4-FFF2-40B4-BE49-F238E27FC236}">
                <a16:creationId xmlns:a16="http://schemas.microsoft.com/office/drawing/2014/main" id="{04B725C1-87D9-899E-FC45-E5E2D516F0A4}"/>
              </a:ext>
            </a:extLst>
          </p:cNvPr>
          <p:cNvGrpSpPr/>
          <p:nvPr/>
        </p:nvGrpSpPr>
        <p:grpSpPr>
          <a:xfrm>
            <a:off x="11306424" y="2351332"/>
            <a:ext cx="496430" cy="796794"/>
            <a:chOff x="9976766" y="3481133"/>
            <a:chExt cx="496430" cy="796794"/>
          </a:xfrm>
        </p:grpSpPr>
        <p:pic>
          <p:nvPicPr>
            <p:cNvPr id="120" name="Graphic 119">
              <a:extLst>
                <a:ext uri="{FF2B5EF4-FFF2-40B4-BE49-F238E27FC236}">
                  <a16:creationId xmlns:a16="http://schemas.microsoft.com/office/drawing/2014/main" id="{406FE6FA-0CA0-D638-24BD-F65B813DDF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1" name="Graphic 120">
              <a:extLst>
                <a:ext uri="{FF2B5EF4-FFF2-40B4-BE49-F238E27FC236}">
                  <a16:creationId xmlns:a16="http://schemas.microsoft.com/office/drawing/2014/main" id="{1DCF4D08-3503-1F6A-D00A-B1B7373ABD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22" name="Group 121">
            <a:extLst>
              <a:ext uri="{FF2B5EF4-FFF2-40B4-BE49-F238E27FC236}">
                <a16:creationId xmlns:a16="http://schemas.microsoft.com/office/drawing/2014/main" id="{F407EC27-3A10-8913-F0B3-F2EA6368BF3A}"/>
              </a:ext>
            </a:extLst>
          </p:cNvPr>
          <p:cNvGrpSpPr/>
          <p:nvPr/>
        </p:nvGrpSpPr>
        <p:grpSpPr>
          <a:xfrm>
            <a:off x="10726210" y="3210689"/>
            <a:ext cx="496430" cy="796794"/>
            <a:chOff x="9976766" y="3481133"/>
            <a:chExt cx="496430" cy="796794"/>
          </a:xfrm>
        </p:grpSpPr>
        <p:pic>
          <p:nvPicPr>
            <p:cNvPr id="123" name="Graphic 122">
              <a:extLst>
                <a:ext uri="{FF2B5EF4-FFF2-40B4-BE49-F238E27FC236}">
                  <a16:creationId xmlns:a16="http://schemas.microsoft.com/office/drawing/2014/main" id="{3C3E289F-86BB-CD4E-011B-9EC97914D1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4" name="Graphic 123">
              <a:extLst>
                <a:ext uri="{FF2B5EF4-FFF2-40B4-BE49-F238E27FC236}">
                  <a16:creationId xmlns:a16="http://schemas.microsoft.com/office/drawing/2014/main" id="{AF7B06C8-AF22-2C74-6546-B6CC17B39C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25" name="Group 124">
            <a:extLst>
              <a:ext uri="{FF2B5EF4-FFF2-40B4-BE49-F238E27FC236}">
                <a16:creationId xmlns:a16="http://schemas.microsoft.com/office/drawing/2014/main" id="{86646DEF-50F4-2BF2-F436-F614859D6AA9}"/>
              </a:ext>
            </a:extLst>
          </p:cNvPr>
          <p:cNvGrpSpPr/>
          <p:nvPr/>
        </p:nvGrpSpPr>
        <p:grpSpPr>
          <a:xfrm>
            <a:off x="11326884" y="3176617"/>
            <a:ext cx="496430" cy="796794"/>
            <a:chOff x="9976766" y="3481133"/>
            <a:chExt cx="496430" cy="796794"/>
          </a:xfrm>
        </p:grpSpPr>
        <p:pic>
          <p:nvPicPr>
            <p:cNvPr id="126" name="Graphic 125">
              <a:extLst>
                <a:ext uri="{FF2B5EF4-FFF2-40B4-BE49-F238E27FC236}">
                  <a16:creationId xmlns:a16="http://schemas.microsoft.com/office/drawing/2014/main" id="{9CCC3B16-F943-40E0-7DCB-58DCBE48F50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27" name="Graphic 126">
              <a:extLst>
                <a:ext uri="{FF2B5EF4-FFF2-40B4-BE49-F238E27FC236}">
                  <a16:creationId xmlns:a16="http://schemas.microsoft.com/office/drawing/2014/main" id="{925457B8-39A8-DD75-743A-6897A46AB5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128" name="Rectangle: Rounded Corners 127">
            <a:extLst>
              <a:ext uri="{FF2B5EF4-FFF2-40B4-BE49-F238E27FC236}">
                <a16:creationId xmlns:a16="http://schemas.microsoft.com/office/drawing/2014/main" id="{8262DC64-7303-1075-EEFB-4D99C2723085}"/>
              </a:ext>
            </a:extLst>
          </p:cNvPr>
          <p:cNvSpPr/>
          <p:nvPr/>
        </p:nvSpPr>
        <p:spPr>
          <a:xfrm>
            <a:off x="3699409" y="1888359"/>
            <a:ext cx="2711127" cy="2593654"/>
          </a:xfrm>
          <a:prstGeom prst="roundRect">
            <a:avLst>
              <a:gd name="adj" fmla="val 0"/>
            </a:avLst>
          </a:prstGeom>
          <a:noFill/>
          <a:ln w="38100">
            <a:solidFill>
              <a:srgbClr val="1209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129" name="TextBox 128">
            <a:extLst>
              <a:ext uri="{FF2B5EF4-FFF2-40B4-BE49-F238E27FC236}">
                <a16:creationId xmlns:a16="http://schemas.microsoft.com/office/drawing/2014/main" id="{20926A74-119C-6C2A-271A-FD1E6AB001D5}"/>
              </a:ext>
            </a:extLst>
          </p:cNvPr>
          <p:cNvSpPr txBox="1"/>
          <p:nvPr/>
        </p:nvSpPr>
        <p:spPr>
          <a:xfrm>
            <a:off x="3456426" y="2159882"/>
            <a:ext cx="1853188" cy="461665"/>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E-invoice Sending</a:t>
            </a:r>
          </a:p>
          <a:p>
            <a:pPr algn="ctr" defTabSz="1219170">
              <a:defRPr/>
            </a:pPr>
            <a:r>
              <a:rPr lang="en-US" sz="1200" b="1" kern="0" dirty="0">
                <a:solidFill>
                  <a:schemeClr val="tx2"/>
                </a:solidFill>
                <a:latin typeface="Calibri" panose="020F0502020204030204"/>
              </a:rPr>
              <a:t>service</a:t>
            </a:r>
          </a:p>
        </p:txBody>
      </p:sp>
      <p:sp>
        <p:nvSpPr>
          <p:cNvPr id="130" name="TextBox 129">
            <a:extLst>
              <a:ext uri="{FF2B5EF4-FFF2-40B4-BE49-F238E27FC236}">
                <a16:creationId xmlns:a16="http://schemas.microsoft.com/office/drawing/2014/main" id="{B8C8C69D-D516-6772-5708-B014F8CAA611}"/>
              </a:ext>
            </a:extLst>
          </p:cNvPr>
          <p:cNvSpPr txBox="1"/>
          <p:nvPr/>
        </p:nvSpPr>
        <p:spPr>
          <a:xfrm>
            <a:off x="3591505" y="3368699"/>
            <a:ext cx="1653522" cy="646331"/>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dirty="0">
                <a:solidFill>
                  <a:schemeClr val="tx2"/>
                </a:solidFill>
              </a:rPr>
              <a:t>PDP France Sending Country Extension service</a:t>
            </a:r>
            <a:endParaRPr lang="fi-FI" dirty="0">
              <a:solidFill>
                <a:schemeClr val="tx2"/>
              </a:solidFill>
            </a:endParaRPr>
          </a:p>
        </p:txBody>
      </p:sp>
      <p:pic>
        <p:nvPicPr>
          <p:cNvPr id="131" name="Picture 130" descr="A picture containing text, clipart, light&#10;&#10;Description automatically generated">
            <a:extLst>
              <a:ext uri="{FF2B5EF4-FFF2-40B4-BE49-F238E27FC236}">
                <a16:creationId xmlns:a16="http://schemas.microsoft.com/office/drawing/2014/main" id="{4E6EA9A4-9D68-075B-3D8C-2DA0E008F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9658" y="1681504"/>
            <a:ext cx="1753270" cy="497180"/>
          </a:xfrm>
          <a:prstGeom prst="rect">
            <a:avLst/>
          </a:prstGeom>
        </p:spPr>
      </p:pic>
      <p:cxnSp>
        <p:nvCxnSpPr>
          <p:cNvPr id="132" name="Straight Arrow Connector 131">
            <a:extLst>
              <a:ext uri="{FF2B5EF4-FFF2-40B4-BE49-F238E27FC236}">
                <a16:creationId xmlns:a16="http://schemas.microsoft.com/office/drawing/2014/main" id="{7414C9E2-D514-0DF1-E5DE-0A4D3CF403EE}"/>
              </a:ext>
            </a:extLst>
          </p:cNvPr>
          <p:cNvCxnSpPr>
            <a:cxnSpLocks/>
          </p:cNvCxnSpPr>
          <p:nvPr/>
        </p:nvCxnSpPr>
        <p:spPr>
          <a:xfrm>
            <a:off x="4374374" y="3059043"/>
            <a:ext cx="0" cy="356886"/>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E07695BF-C67E-C9DC-306D-E0AC6B34E136}"/>
              </a:ext>
            </a:extLst>
          </p:cNvPr>
          <p:cNvGrpSpPr/>
          <p:nvPr/>
        </p:nvGrpSpPr>
        <p:grpSpPr>
          <a:xfrm>
            <a:off x="3713700" y="5371765"/>
            <a:ext cx="2786042" cy="763304"/>
            <a:chOff x="3933825" y="6146401"/>
            <a:chExt cx="3114064" cy="517933"/>
          </a:xfrm>
        </p:grpSpPr>
        <p:sp>
          <p:nvSpPr>
            <p:cNvPr id="137" name="Rectangle : coins arrondis 73">
              <a:extLst>
                <a:ext uri="{FF2B5EF4-FFF2-40B4-BE49-F238E27FC236}">
                  <a16:creationId xmlns:a16="http://schemas.microsoft.com/office/drawing/2014/main" id="{F2CB0DC9-1FD6-23A5-C622-BBC276BB1B46}"/>
                </a:ext>
              </a:extLst>
            </p:cNvPr>
            <p:cNvSpPr/>
            <p:nvPr/>
          </p:nvSpPr>
          <p:spPr>
            <a:xfrm>
              <a:off x="3933825" y="6146401"/>
              <a:ext cx="3114064" cy="517933"/>
            </a:xfrm>
            <a:prstGeom prst="roundRect">
              <a:avLst>
                <a:gd name="adj" fmla="val 0"/>
              </a:avLst>
            </a:prstGeom>
            <a:solidFill>
              <a:schemeClr val="accent2"/>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sp>
          <p:nvSpPr>
            <p:cNvPr id="138" name="Freeform 309">
              <a:extLst>
                <a:ext uri="{FF2B5EF4-FFF2-40B4-BE49-F238E27FC236}">
                  <a16:creationId xmlns:a16="http://schemas.microsoft.com/office/drawing/2014/main" id="{22DFD086-2C9D-ABDA-06F6-7202C1923B41}"/>
                </a:ext>
              </a:extLst>
            </p:cNvPr>
            <p:cNvSpPr>
              <a:spLocks noEditPoints="1"/>
            </p:cNvSpPr>
            <p:nvPr/>
          </p:nvSpPr>
          <p:spPr bwMode="auto">
            <a:xfrm>
              <a:off x="4231443" y="6288501"/>
              <a:ext cx="350944" cy="200232"/>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grpSp>
      <p:grpSp>
        <p:nvGrpSpPr>
          <p:cNvPr id="139" name="Group 138">
            <a:extLst>
              <a:ext uri="{FF2B5EF4-FFF2-40B4-BE49-F238E27FC236}">
                <a16:creationId xmlns:a16="http://schemas.microsoft.com/office/drawing/2014/main" id="{5E895C8F-BD8A-A12E-84EA-2CEA8C39DFE9}"/>
              </a:ext>
            </a:extLst>
          </p:cNvPr>
          <p:cNvGrpSpPr/>
          <p:nvPr/>
        </p:nvGrpSpPr>
        <p:grpSpPr>
          <a:xfrm>
            <a:off x="10755058" y="5309154"/>
            <a:ext cx="496430" cy="796794"/>
            <a:chOff x="9976766" y="3481133"/>
            <a:chExt cx="496430" cy="796794"/>
          </a:xfrm>
        </p:grpSpPr>
        <p:pic>
          <p:nvPicPr>
            <p:cNvPr id="140" name="Graphic 139">
              <a:extLst>
                <a:ext uri="{FF2B5EF4-FFF2-40B4-BE49-F238E27FC236}">
                  <a16:creationId xmlns:a16="http://schemas.microsoft.com/office/drawing/2014/main" id="{904E700D-CC78-319B-9FB8-32D50B767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41" name="Graphic 140">
              <a:extLst>
                <a:ext uri="{FF2B5EF4-FFF2-40B4-BE49-F238E27FC236}">
                  <a16:creationId xmlns:a16="http://schemas.microsoft.com/office/drawing/2014/main" id="{F19762EB-84FB-EBE3-65EC-1092371335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142" name="Group 141">
            <a:extLst>
              <a:ext uri="{FF2B5EF4-FFF2-40B4-BE49-F238E27FC236}">
                <a16:creationId xmlns:a16="http://schemas.microsoft.com/office/drawing/2014/main" id="{61634523-B7CF-5FAC-6DD3-C901CC9A0EA2}"/>
              </a:ext>
            </a:extLst>
          </p:cNvPr>
          <p:cNvGrpSpPr/>
          <p:nvPr/>
        </p:nvGrpSpPr>
        <p:grpSpPr>
          <a:xfrm>
            <a:off x="11405139" y="5338282"/>
            <a:ext cx="496430" cy="796794"/>
            <a:chOff x="9976766" y="3481133"/>
            <a:chExt cx="496430" cy="796794"/>
          </a:xfrm>
        </p:grpSpPr>
        <p:pic>
          <p:nvPicPr>
            <p:cNvPr id="143" name="Graphic 142">
              <a:extLst>
                <a:ext uri="{FF2B5EF4-FFF2-40B4-BE49-F238E27FC236}">
                  <a16:creationId xmlns:a16="http://schemas.microsoft.com/office/drawing/2014/main" id="{DE1E58D8-96C7-7D81-9896-C6C58D66389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144" name="Graphic 143">
              <a:extLst>
                <a:ext uri="{FF2B5EF4-FFF2-40B4-BE49-F238E27FC236}">
                  <a16:creationId xmlns:a16="http://schemas.microsoft.com/office/drawing/2014/main" id="{C10AC1F1-1357-47F4-D54B-16CA8A241E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sp>
        <p:nvSpPr>
          <p:cNvPr id="4" name="TextBox 3">
            <a:extLst>
              <a:ext uri="{FF2B5EF4-FFF2-40B4-BE49-F238E27FC236}">
                <a16:creationId xmlns:a16="http://schemas.microsoft.com/office/drawing/2014/main" id="{2AEBE999-8768-ACC8-F24A-491A8008007F}"/>
              </a:ext>
            </a:extLst>
          </p:cNvPr>
          <p:cNvSpPr txBox="1"/>
          <p:nvPr/>
        </p:nvSpPr>
        <p:spPr>
          <a:xfrm>
            <a:off x="5081173" y="2841196"/>
            <a:ext cx="1653522" cy="276999"/>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dirty="0">
                <a:solidFill>
                  <a:schemeClr val="tx2"/>
                </a:solidFill>
              </a:rPr>
              <a:t>PDP INTEROP</a:t>
            </a:r>
            <a:endParaRPr lang="fi-FI" dirty="0">
              <a:solidFill>
                <a:schemeClr val="tx2"/>
              </a:solidFill>
            </a:endParaRPr>
          </a:p>
        </p:txBody>
      </p:sp>
      <p:pic>
        <p:nvPicPr>
          <p:cNvPr id="19" name="Picture 18" descr="A picture containing text, light, night sky&#10;&#10;Description automatically generated">
            <a:extLst>
              <a:ext uri="{FF2B5EF4-FFF2-40B4-BE49-F238E27FC236}">
                <a16:creationId xmlns:a16="http://schemas.microsoft.com/office/drawing/2014/main" id="{ABECA43A-E215-58E5-3602-26DF04A035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35736" y="3221293"/>
            <a:ext cx="838064" cy="846445"/>
          </a:xfrm>
          <a:prstGeom prst="rect">
            <a:avLst/>
          </a:prstGeom>
        </p:spPr>
      </p:pic>
      <p:pic>
        <p:nvPicPr>
          <p:cNvPr id="28" name="Picture 27" descr="Icon&#10;&#10;Description automatically generated">
            <a:extLst>
              <a:ext uri="{FF2B5EF4-FFF2-40B4-BE49-F238E27FC236}">
                <a16:creationId xmlns:a16="http://schemas.microsoft.com/office/drawing/2014/main" id="{36C1F6B3-4499-43EF-E6B1-2D4F838C50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45856" y="2912822"/>
            <a:ext cx="935883" cy="846446"/>
          </a:xfrm>
          <a:prstGeom prst="rect">
            <a:avLst/>
          </a:prstGeom>
        </p:spPr>
      </p:pic>
      <p:pic>
        <p:nvPicPr>
          <p:cNvPr id="2" name="Picture 1" descr="Icon&#10;&#10;Description automatically generated">
            <a:extLst>
              <a:ext uri="{FF2B5EF4-FFF2-40B4-BE49-F238E27FC236}">
                <a16:creationId xmlns:a16="http://schemas.microsoft.com/office/drawing/2014/main" id="{28581F18-95A5-0B50-7689-7DB21A50FA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26951" y="3759268"/>
            <a:ext cx="943542" cy="843449"/>
          </a:xfrm>
          <a:prstGeom prst="rect">
            <a:avLst/>
          </a:prstGeom>
        </p:spPr>
      </p:pic>
      <p:pic>
        <p:nvPicPr>
          <p:cNvPr id="5" name="Picture 4" descr="Icon&#10;&#10;Description automatically generated">
            <a:extLst>
              <a:ext uri="{FF2B5EF4-FFF2-40B4-BE49-F238E27FC236}">
                <a16:creationId xmlns:a16="http://schemas.microsoft.com/office/drawing/2014/main" id="{591B5535-C4E9-A9C2-92E9-E4576B88D6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74194" y="2347335"/>
            <a:ext cx="943542" cy="843449"/>
          </a:xfrm>
          <a:prstGeom prst="rect">
            <a:avLst/>
          </a:prstGeom>
        </p:spPr>
      </p:pic>
    </p:spTree>
    <p:extLst>
      <p:ext uri="{BB962C8B-B14F-4D97-AF65-F5344CB8AC3E}">
        <p14:creationId xmlns:p14="http://schemas.microsoft.com/office/powerpoint/2010/main" val="343566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16812D5-446A-C266-6133-AF0E0E874B86}"/>
              </a:ext>
            </a:extLst>
          </p:cNvPr>
          <p:cNvSpPr/>
          <p:nvPr/>
        </p:nvSpPr>
        <p:spPr>
          <a:xfrm>
            <a:off x="3629166" y="2077976"/>
            <a:ext cx="4219588" cy="2593654"/>
          </a:xfrm>
          <a:prstGeom prst="roundRect">
            <a:avLst>
              <a:gd name="adj" fmla="val 0"/>
            </a:avLst>
          </a:prstGeom>
          <a:noFill/>
          <a:ln w="38100">
            <a:solidFill>
              <a:srgbClr val="1209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cxnSp>
        <p:nvCxnSpPr>
          <p:cNvPr id="18" name="Connector: Elbow 87">
            <a:extLst>
              <a:ext uri="{FF2B5EF4-FFF2-40B4-BE49-F238E27FC236}">
                <a16:creationId xmlns:a16="http://schemas.microsoft.com/office/drawing/2014/main" id="{E6EF4414-8257-AFEC-321E-0C33D91FF669}"/>
              </a:ext>
            </a:extLst>
          </p:cNvPr>
          <p:cNvCxnSpPr>
            <a:cxnSpLocks/>
          </p:cNvCxnSpPr>
          <p:nvPr/>
        </p:nvCxnSpPr>
        <p:spPr>
          <a:xfrm>
            <a:off x="7740023" y="3083216"/>
            <a:ext cx="2471307" cy="0"/>
          </a:xfrm>
          <a:prstGeom prst="straightConnector1">
            <a:avLst/>
          </a:prstGeom>
          <a:noFill/>
          <a:ln w="15875" cap="flat" cmpd="sng" algn="ctr">
            <a:solidFill>
              <a:schemeClr val="accent2"/>
            </a:solidFill>
            <a:prstDash val="solid"/>
            <a:miter lim="800000"/>
            <a:tailEnd type="triangle"/>
          </a:ln>
          <a:effectLst/>
        </p:spPr>
      </p:cxnSp>
      <p:sp>
        <p:nvSpPr>
          <p:cNvPr id="21" name="Rectangle: Rounded Corners 20">
            <a:extLst>
              <a:ext uri="{FF2B5EF4-FFF2-40B4-BE49-F238E27FC236}">
                <a16:creationId xmlns:a16="http://schemas.microsoft.com/office/drawing/2014/main" id="{76E511F6-9000-B7BD-B8B0-845A142D9507}"/>
              </a:ext>
            </a:extLst>
          </p:cNvPr>
          <p:cNvSpPr/>
          <p:nvPr/>
        </p:nvSpPr>
        <p:spPr>
          <a:xfrm>
            <a:off x="10320061" y="2324821"/>
            <a:ext cx="1605880" cy="2410941"/>
          </a:xfrm>
          <a:prstGeom prst="roundRect">
            <a:avLst>
              <a:gd name="adj" fmla="val 0"/>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solidFill>
                <a:schemeClr val="tx2"/>
              </a:solidFill>
            </a:endParaRPr>
          </a:p>
        </p:txBody>
      </p:sp>
      <p:sp>
        <p:nvSpPr>
          <p:cNvPr id="22" name="Rectangle 21">
            <a:extLst>
              <a:ext uri="{FF2B5EF4-FFF2-40B4-BE49-F238E27FC236}">
                <a16:creationId xmlns:a16="http://schemas.microsoft.com/office/drawing/2014/main" id="{5721A4BB-23AF-307E-62CE-EAC9C7331449}"/>
              </a:ext>
            </a:extLst>
          </p:cNvPr>
          <p:cNvSpPr/>
          <p:nvPr/>
        </p:nvSpPr>
        <p:spPr>
          <a:xfrm>
            <a:off x="10417686" y="2127770"/>
            <a:ext cx="1401763" cy="318100"/>
          </a:xfrm>
          <a:prstGeom prst="rect">
            <a:avLst/>
          </a:prstGeom>
          <a:solidFill>
            <a:schemeClr val="bg1">
              <a:lumMod val="50000"/>
            </a:schemeClr>
          </a:solidFill>
        </p:spPr>
        <p:txBody>
          <a:bodyPr wrap="square">
            <a:spAutoFit/>
          </a:bodyPr>
          <a:lstStyle/>
          <a:p>
            <a:pPr algn="ctr" defTabSz="1219170">
              <a:defRPr/>
            </a:pPr>
            <a:r>
              <a:rPr lang="en-US" sz="1467" b="1" kern="0" dirty="0">
                <a:solidFill>
                  <a:prstClr val="white"/>
                </a:solidFill>
                <a:latin typeface="Calibri" panose="020F0502020204030204"/>
              </a:rPr>
              <a:t>Buyers</a:t>
            </a:r>
          </a:p>
        </p:txBody>
      </p:sp>
      <p:sp>
        <p:nvSpPr>
          <p:cNvPr id="23" name="Rectangle 22">
            <a:extLst>
              <a:ext uri="{FF2B5EF4-FFF2-40B4-BE49-F238E27FC236}">
                <a16:creationId xmlns:a16="http://schemas.microsoft.com/office/drawing/2014/main" id="{085834C5-164F-27CF-7C26-F126F78C820E}"/>
              </a:ext>
            </a:extLst>
          </p:cNvPr>
          <p:cNvSpPr/>
          <p:nvPr/>
        </p:nvSpPr>
        <p:spPr>
          <a:xfrm>
            <a:off x="382368" y="4142997"/>
            <a:ext cx="622492" cy="318100"/>
          </a:xfrm>
          <a:prstGeom prst="rect">
            <a:avLst/>
          </a:prstGeom>
          <a:solidFill>
            <a:schemeClr val="accent1"/>
          </a:solidFill>
        </p:spPr>
        <p:txBody>
          <a:bodyPr wrap="square">
            <a:spAutoFit/>
          </a:bodyPr>
          <a:lstStyle/>
          <a:p>
            <a:pPr algn="ctr" defTabSz="1219170">
              <a:defRPr/>
            </a:pPr>
            <a:r>
              <a:rPr lang="en-US" sz="1467" b="1" kern="0" dirty="0">
                <a:solidFill>
                  <a:prstClr val="white"/>
                </a:solidFill>
                <a:latin typeface="Calibri" panose="020F0502020204030204"/>
              </a:rPr>
              <a:t>ERPs</a:t>
            </a:r>
            <a:endParaRPr lang="fi-FI" sz="1467" kern="0" dirty="0">
              <a:solidFill>
                <a:prstClr val="white"/>
              </a:solidFill>
              <a:latin typeface="Calibri" panose="020F0502020204030204"/>
            </a:endParaRPr>
          </a:p>
        </p:txBody>
      </p:sp>
      <p:sp>
        <p:nvSpPr>
          <p:cNvPr id="27" name="Rectangle: Rounded Corners 26">
            <a:extLst>
              <a:ext uri="{FF2B5EF4-FFF2-40B4-BE49-F238E27FC236}">
                <a16:creationId xmlns:a16="http://schemas.microsoft.com/office/drawing/2014/main" id="{A7FE8966-CD37-FD05-5119-B21DFD962B47}"/>
              </a:ext>
            </a:extLst>
          </p:cNvPr>
          <p:cNvSpPr/>
          <p:nvPr/>
        </p:nvSpPr>
        <p:spPr>
          <a:xfrm>
            <a:off x="37459" y="2067607"/>
            <a:ext cx="1371291" cy="2572200"/>
          </a:xfrm>
          <a:prstGeom prst="roundRect">
            <a:avLst>
              <a:gd name="adj" fmla="val 0"/>
            </a:avLst>
          </a:prstGeom>
          <a:no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400"/>
          </a:p>
        </p:txBody>
      </p:sp>
      <p:sp>
        <p:nvSpPr>
          <p:cNvPr id="28" name="Rectangle 27">
            <a:extLst>
              <a:ext uri="{FF2B5EF4-FFF2-40B4-BE49-F238E27FC236}">
                <a16:creationId xmlns:a16="http://schemas.microsoft.com/office/drawing/2014/main" id="{0B4C8DC6-554C-1AC3-E2AE-4FF059ECF84E}"/>
              </a:ext>
            </a:extLst>
          </p:cNvPr>
          <p:cNvSpPr/>
          <p:nvPr/>
        </p:nvSpPr>
        <p:spPr>
          <a:xfrm>
            <a:off x="249060" y="1803867"/>
            <a:ext cx="996454" cy="543867"/>
          </a:xfrm>
          <a:prstGeom prst="rect">
            <a:avLst/>
          </a:prstGeom>
          <a:solidFill>
            <a:schemeClr val="accent1"/>
          </a:solidFill>
        </p:spPr>
        <p:txBody>
          <a:bodyPr wrap="square">
            <a:spAutoFit/>
          </a:bodyPr>
          <a:lstStyle/>
          <a:p>
            <a:pPr algn="ctr" defTabSz="1219170">
              <a:defRPr/>
            </a:pPr>
            <a:r>
              <a:rPr lang="en-US" sz="1467" b="1" kern="0" dirty="0">
                <a:solidFill>
                  <a:prstClr val="white"/>
                </a:solidFill>
                <a:latin typeface="Calibri" panose="020F0502020204030204"/>
              </a:rPr>
              <a:t>Customer</a:t>
            </a:r>
          </a:p>
          <a:p>
            <a:pPr algn="ctr" defTabSz="1219170">
              <a:defRPr/>
            </a:pPr>
            <a:r>
              <a:rPr lang="en-US" sz="1467" b="1" kern="0" dirty="0">
                <a:solidFill>
                  <a:prstClr val="white"/>
                </a:solidFill>
                <a:latin typeface="Calibri" panose="020F0502020204030204"/>
              </a:rPr>
              <a:t>(Supplier)</a:t>
            </a:r>
            <a:endParaRPr lang="fi-FI" sz="1467" kern="0" dirty="0">
              <a:solidFill>
                <a:prstClr val="white"/>
              </a:solidFill>
              <a:latin typeface="Calibri" panose="020F0502020204030204"/>
            </a:endParaRPr>
          </a:p>
        </p:txBody>
      </p:sp>
      <p:sp>
        <p:nvSpPr>
          <p:cNvPr id="31" name="TextBox 30">
            <a:extLst>
              <a:ext uri="{FF2B5EF4-FFF2-40B4-BE49-F238E27FC236}">
                <a16:creationId xmlns:a16="http://schemas.microsoft.com/office/drawing/2014/main" id="{214D4190-EC11-0524-A0C8-BAC2344F5A90}"/>
              </a:ext>
            </a:extLst>
          </p:cNvPr>
          <p:cNvSpPr txBox="1"/>
          <p:nvPr/>
        </p:nvSpPr>
        <p:spPr>
          <a:xfrm>
            <a:off x="4316109" y="2659944"/>
            <a:ext cx="1853188" cy="461665"/>
          </a:xfrm>
          <a:prstGeom prst="rect">
            <a:avLst/>
          </a:prstGeom>
          <a:noFill/>
        </p:spPr>
        <p:txBody>
          <a:bodyPr wrap="square">
            <a:spAutoFit/>
          </a:bodyPr>
          <a:lstStyle/>
          <a:p>
            <a:pPr algn="ctr" defTabSz="1219170">
              <a:defRPr/>
            </a:pPr>
            <a:r>
              <a:rPr lang="en-US" sz="1200" b="1" kern="0" dirty="0">
                <a:solidFill>
                  <a:schemeClr val="tx2"/>
                </a:solidFill>
                <a:latin typeface="Calibri" panose="020F0502020204030204"/>
              </a:rPr>
              <a:t>E-invoice Sending</a:t>
            </a:r>
          </a:p>
          <a:p>
            <a:pPr algn="ctr" defTabSz="1219170">
              <a:defRPr/>
            </a:pPr>
            <a:r>
              <a:rPr lang="en-US" sz="1200" b="1" kern="0" dirty="0">
                <a:solidFill>
                  <a:schemeClr val="tx2"/>
                </a:solidFill>
                <a:latin typeface="Calibri" panose="020F0502020204030204"/>
              </a:rPr>
              <a:t>service</a:t>
            </a:r>
          </a:p>
        </p:txBody>
      </p:sp>
      <p:sp>
        <p:nvSpPr>
          <p:cNvPr id="32" name="TextBox 31">
            <a:extLst>
              <a:ext uri="{FF2B5EF4-FFF2-40B4-BE49-F238E27FC236}">
                <a16:creationId xmlns:a16="http://schemas.microsoft.com/office/drawing/2014/main" id="{7E588AB9-E122-4915-9D9B-0CDA11F75909}"/>
              </a:ext>
            </a:extLst>
          </p:cNvPr>
          <p:cNvSpPr txBox="1"/>
          <p:nvPr/>
        </p:nvSpPr>
        <p:spPr>
          <a:xfrm>
            <a:off x="4483799" y="3964091"/>
            <a:ext cx="1653522" cy="646331"/>
          </a:xfrm>
          <a:prstGeom prst="rect">
            <a:avLst/>
          </a:prstGeom>
          <a:noFill/>
        </p:spPr>
        <p:txBody>
          <a:bodyPr wrap="square">
            <a:spAutoFit/>
          </a:bodyPr>
          <a:lstStyle>
            <a:defPPr>
              <a:defRPr lang="fi-FI"/>
            </a:defPPr>
            <a:lvl1pPr algn="ctr" defTabSz="1219170">
              <a:defRPr sz="1200" b="1" kern="0">
                <a:solidFill>
                  <a:srgbClr val="009CC9"/>
                </a:solidFill>
                <a:latin typeface="Calibri" panose="020F0502020204030204"/>
              </a:defRPr>
            </a:lvl1pPr>
          </a:lstStyle>
          <a:p>
            <a:r>
              <a:rPr lang="en-US" dirty="0">
                <a:solidFill>
                  <a:schemeClr val="tx2"/>
                </a:solidFill>
              </a:rPr>
              <a:t>PDP France Sending Country Extension service</a:t>
            </a:r>
            <a:endParaRPr lang="fi-FI" dirty="0">
              <a:solidFill>
                <a:schemeClr val="tx2"/>
              </a:solidFill>
            </a:endParaRPr>
          </a:p>
        </p:txBody>
      </p:sp>
      <p:sp>
        <p:nvSpPr>
          <p:cNvPr id="59" name="Rectangle: Rounded Corners 58">
            <a:extLst>
              <a:ext uri="{FF2B5EF4-FFF2-40B4-BE49-F238E27FC236}">
                <a16:creationId xmlns:a16="http://schemas.microsoft.com/office/drawing/2014/main" id="{78282561-6FDD-48F0-FBB2-053F4F03293B}"/>
              </a:ext>
            </a:extLst>
          </p:cNvPr>
          <p:cNvSpPr/>
          <p:nvPr/>
        </p:nvSpPr>
        <p:spPr>
          <a:xfrm>
            <a:off x="6442355" y="2419943"/>
            <a:ext cx="1016043" cy="321398"/>
          </a:xfrm>
          <a:prstGeom prst="roundRect">
            <a:avLst>
              <a:gd name="adj" fmla="val 0"/>
            </a:avLst>
          </a:prstGeom>
          <a:solidFill>
            <a:srgbClr val="549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E-Invoice</a:t>
            </a:r>
          </a:p>
        </p:txBody>
      </p:sp>
      <p:sp>
        <p:nvSpPr>
          <p:cNvPr id="60" name="Rectangle: Rounded Corners 59">
            <a:extLst>
              <a:ext uri="{FF2B5EF4-FFF2-40B4-BE49-F238E27FC236}">
                <a16:creationId xmlns:a16="http://schemas.microsoft.com/office/drawing/2014/main" id="{36BD5472-1EDC-A0F6-7999-5AF8C8ECE192}"/>
              </a:ext>
            </a:extLst>
          </p:cNvPr>
          <p:cNvSpPr/>
          <p:nvPr/>
        </p:nvSpPr>
        <p:spPr>
          <a:xfrm>
            <a:off x="6443445" y="3081136"/>
            <a:ext cx="1016043" cy="321398"/>
          </a:xfrm>
          <a:prstGeom prst="roundRect">
            <a:avLst>
              <a:gd name="adj" fmla="val 0"/>
            </a:avLst>
          </a:prstGeom>
          <a:solidFill>
            <a:srgbClr val="549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Email&amp;Portal</a:t>
            </a:r>
          </a:p>
        </p:txBody>
      </p:sp>
      <p:sp>
        <p:nvSpPr>
          <p:cNvPr id="61" name="Rectangle: Rounded Corners 60">
            <a:extLst>
              <a:ext uri="{FF2B5EF4-FFF2-40B4-BE49-F238E27FC236}">
                <a16:creationId xmlns:a16="http://schemas.microsoft.com/office/drawing/2014/main" id="{97B543FA-9530-02F0-CD9D-2A9F2C167AC8}"/>
              </a:ext>
            </a:extLst>
          </p:cNvPr>
          <p:cNvSpPr/>
          <p:nvPr/>
        </p:nvSpPr>
        <p:spPr>
          <a:xfrm>
            <a:off x="6447526" y="3411990"/>
            <a:ext cx="1016043" cy="321398"/>
          </a:xfrm>
          <a:prstGeom prst="roundRect">
            <a:avLst>
              <a:gd name="adj" fmla="val 0"/>
            </a:avLst>
          </a:prstGeom>
          <a:solidFill>
            <a:srgbClr val="549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Print</a:t>
            </a:r>
          </a:p>
        </p:txBody>
      </p:sp>
      <p:pic>
        <p:nvPicPr>
          <p:cNvPr id="3" name="Picture 2" descr="A picture containing text, clipart, light&#10;&#10;Description automatically generated">
            <a:extLst>
              <a:ext uri="{FF2B5EF4-FFF2-40B4-BE49-F238E27FC236}">
                <a16:creationId xmlns:a16="http://schemas.microsoft.com/office/drawing/2014/main" id="{88EFBFDE-E866-31A5-1069-4AE2E9C92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936" y="1879093"/>
            <a:ext cx="1753270" cy="497180"/>
          </a:xfrm>
          <a:prstGeom prst="rect">
            <a:avLst/>
          </a:prstGeom>
        </p:spPr>
      </p:pic>
      <p:sp>
        <p:nvSpPr>
          <p:cNvPr id="63" name="Rectangle : coins arrondis 73">
            <a:extLst>
              <a:ext uri="{FF2B5EF4-FFF2-40B4-BE49-F238E27FC236}">
                <a16:creationId xmlns:a16="http://schemas.microsoft.com/office/drawing/2014/main" id="{4B607668-1AC0-7D04-8059-A8C2542486C4}"/>
              </a:ext>
            </a:extLst>
          </p:cNvPr>
          <p:cNvSpPr/>
          <p:nvPr/>
        </p:nvSpPr>
        <p:spPr>
          <a:xfrm>
            <a:off x="3685671" y="5817680"/>
            <a:ext cx="3114064" cy="517933"/>
          </a:xfrm>
          <a:prstGeom prst="roundRect">
            <a:avLst>
              <a:gd name="adj" fmla="val 0"/>
            </a:avLst>
          </a:prstGeom>
          <a:solidFill>
            <a:schemeClr val="accent4"/>
          </a:solidFill>
          <a:ln w="12700" cap="flat" cmpd="sng" algn="ctr">
            <a:noFill/>
            <a:prstDash val="solid"/>
            <a:miter lim="800000"/>
          </a:ln>
          <a:effectLst/>
        </p:spPr>
        <p:txBody>
          <a:bodyPr lIns="540000" rtlCol="0" anchor="ctr"/>
          <a:lstStyle/>
          <a:p>
            <a:pPr algn="ctr" defTabSz="1219170">
              <a:defRPr/>
            </a:pPr>
            <a:r>
              <a:rPr lang="en-US" sz="1100" b="1" kern="0" dirty="0">
                <a:solidFill>
                  <a:prstClr val="white"/>
                </a:solidFill>
                <a:latin typeface="Arial" panose="020B0604020202020204" pitchFamily="34" charset="0"/>
                <a:cs typeface="Arial" panose="020B0604020202020204" pitchFamily="34" charset="0"/>
              </a:rPr>
              <a:t>Public Invoicing Portal (PPF)</a:t>
            </a:r>
          </a:p>
          <a:p>
            <a:pPr algn="ctr" defTabSz="1219170">
              <a:defRPr/>
            </a:pPr>
            <a:r>
              <a:rPr lang="en-US" sz="1100" b="1" kern="0" dirty="0">
                <a:solidFill>
                  <a:prstClr val="white"/>
                </a:solidFill>
                <a:latin typeface="Arial" panose="020B0604020202020204" pitchFamily="34" charset="0"/>
                <a:cs typeface="Arial" panose="020B0604020202020204" pitchFamily="34" charset="0"/>
              </a:rPr>
              <a:t>French Tax Authorities </a:t>
            </a:r>
          </a:p>
        </p:txBody>
      </p:sp>
      <p:grpSp>
        <p:nvGrpSpPr>
          <p:cNvPr id="65" name="Group 64">
            <a:extLst>
              <a:ext uri="{FF2B5EF4-FFF2-40B4-BE49-F238E27FC236}">
                <a16:creationId xmlns:a16="http://schemas.microsoft.com/office/drawing/2014/main" id="{EB419573-6251-9257-FC49-FBEC8F0B54FE}"/>
              </a:ext>
            </a:extLst>
          </p:cNvPr>
          <p:cNvGrpSpPr/>
          <p:nvPr/>
        </p:nvGrpSpPr>
        <p:grpSpPr>
          <a:xfrm>
            <a:off x="178914" y="2425846"/>
            <a:ext cx="496430" cy="796794"/>
            <a:chOff x="9976766" y="3481133"/>
            <a:chExt cx="496430" cy="796794"/>
          </a:xfrm>
          <a:solidFill>
            <a:schemeClr val="accent1"/>
          </a:solidFill>
        </p:grpSpPr>
        <p:pic>
          <p:nvPicPr>
            <p:cNvPr id="66" name="Graphic 65">
              <a:extLst>
                <a:ext uri="{FF2B5EF4-FFF2-40B4-BE49-F238E27FC236}">
                  <a16:creationId xmlns:a16="http://schemas.microsoft.com/office/drawing/2014/main" id="{85BB159A-F043-4C5D-EF57-ABBC162739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67" name="Graphic 66">
              <a:extLst>
                <a:ext uri="{FF2B5EF4-FFF2-40B4-BE49-F238E27FC236}">
                  <a16:creationId xmlns:a16="http://schemas.microsoft.com/office/drawing/2014/main" id="{91E183BE-3A56-D1AC-2F26-9E17EA9BBA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68" name="Group 67">
            <a:extLst>
              <a:ext uri="{FF2B5EF4-FFF2-40B4-BE49-F238E27FC236}">
                <a16:creationId xmlns:a16="http://schemas.microsoft.com/office/drawing/2014/main" id="{4C20A0A8-ED62-EB0A-F804-96CA2B2FFA81}"/>
              </a:ext>
            </a:extLst>
          </p:cNvPr>
          <p:cNvGrpSpPr/>
          <p:nvPr/>
        </p:nvGrpSpPr>
        <p:grpSpPr>
          <a:xfrm>
            <a:off x="692307" y="2438479"/>
            <a:ext cx="496430" cy="796794"/>
            <a:chOff x="9976766" y="3481133"/>
            <a:chExt cx="496430" cy="796794"/>
          </a:xfrm>
          <a:solidFill>
            <a:schemeClr val="accent1"/>
          </a:solidFill>
        </p:grpSpPr>
        <p:pic>
          <p:nvPicPr>
            <p:cNvPr id="69" name="Graphic 68">
              <a:extLst>
                <a:ext uri="{FF2B5EF4-FFF2-40B4-BE49-F238E27FC236}">
                  <a16:creationId xmlns:a16="http://schemas.microsoft.com/office/drawing/2014/main" id="{4EE84CA3-2E43-6243-B689-4DA92C95D8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70" name="Graphic 69">
              <a:extLst>
                <a:ext uri="{FF2B5EF4-FFF2-40B4-BE49-F238E27FC236}">
                  <a16:creationId xmlns:a16="http://schemas.microsoft.com/office/drawing/2014/main" id="{FDE988FF-8B28-01FF-8AA4-A8CF754423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71" name="Group 70">
            <a:extLst>
              <a:ext uri="{FF2B5EF4-FFF2-40B4-BE49-F238E27FC236}">
                <a16:creationId xmlns:a16="http://schemas.microsoft.com/office/drawing/2014/main" id="{BB92FDAC-D8EE-C839-3877-8AD296F467A5}"/>
              </a:ext>
            </a:extLst>
          </p:cNvPr>
          <p:cNvGrpSpPr/>
          <p:nvPr/>
        </p:nvGrpSpPr>
        <p:grpSpPr>
          <a:xfrm>
            <a:off x="150926" y="3241835"/>
            <a:ext cx="496430" cy="796794"/>
            <a:chOff x="9976766" y="3481133"/>
            <a:chExt cx="496430" cy="796794"/>
          </a:xfrm>
          <a:solidFill>
            <a:schemeClr val="accent1"/>
          </a:solidFill>
        </p:grpSpPr>
        <p:pic>
          <p:nvPicPr>
            <p:cNvPr id="72" name="Graphic 71">
              <a:extLst>
                <a:ext uri="{FF2B5EF4-FFF2-40B4-BE49-F238E27FC236}">
                  <a16:creationId xmlns:a16="http://schemas.microsoft.com/office/drawing/2014/main" id="{FFE0B7F0-F639-DDE3-6BAB-B7077FC288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73" name="Graphic 72">
              <a:extLst>
                <a:ext uri="{FF2B5EF4-FFF2-40B4-BE49-F238E27FC236}">
                  <a16:creationId xmlns:a16="http://schemas.microsoft.com/office/drawing/2014/main" id="{DD6E21A9-3D9C-CFE1-676C-6AE294122A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74" name="Group 73">
            <a:extLst>
              <a:ext uri="{FF2B5EF4-FFF2-40B4-BE49-F238E27FC236}">
                <a16:creationId xmlns:a16="http://schemas.microsoft.com/office/drawing/2014/main" id="{BD78C081-0CFD-A30C-C658-A6A944AF5DC1}"/>
              </a:ext>
            </a:extLst>
          </p:cNvPr>
          <p:cNvGrpSpPr/>
          <p:nvPr/>
        </p:nvGrpSpPr>
        <p:grpSpPr>
          <a:xfrm>
            <a:off x="747287" y="3209863"/>
            <a:ext cx="496430" cy="796794"/>
            <a:chOff x="9976766" y="3481133"/>
            <a:chExt cx="496430" cy="796794"/>
          </a:xfrm>
          <a:solidFill>
            <a:schemeClr val="accent1"/>
          </a:solidFill>
        </p:grpSpPr>
        <p:pic>
          <p:nvPicPr>
            <p:cNvPr id="75" name="Graphic 74">
              <a:extLst>
                <a:ext uri="{FF2B5EF4-FFF2-40B4-BE49-F238E27FC236}">
                  <a16:creationId xmlns:a16="http://schemas.microsoft.com/office/drawing/2014/main" id="{21951CAC-12C5-1C28-E5EE-A6B510F2EA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4556" y="3481133"/>
              <a:ext cx="444672" cy="444672"/>
            </a:xfrm>
            <a:prstGeom prst="rect">
              <a:avLst/>
            </a:prstGeom>
          </p:spPr>
        </p:pic>
        <p:pic>
          <p:nvPicPr>
            <p:cNvPr id="76" name="Graphic 75">
              <a:extLst>
                <a:ext uri="{FF2B5EF4-FFF2-40B4-BE49-F238E27FC236}">
                  <a16:creationId xmlns:a16="http://schemas.microsoft.com/office/drawing/2014/main" id="{A3EDF00B-3AAD-7C4B-8664-9C7785EE37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76766" y="3781497"/>
              <a:ext cx="496430" cy="496430"/>
            </a:xfrm>
            <a:prstGeom prst="rect">
              <a:avLst/>
            </a:prstGeom>
          </p:spPr>
        </p:pic>
      </p:grpSp>
      <p:grpSp>
        <p:nvGrpSpPr>
          <p:cNvPr id="78" name="Group 77">
            <a:extLst>
              <a:ext uri="{FF2B5EF4-FFF2-40B4-BE49-F238E27FC236}">
                <a16:creationId xmlns:a16="http://schemas.microsoft.com/office/drawing/2014/main" id="{55CC2A7B-C1AA-406D-FA71-70F3D908F9E3}"/>
              </a:ext>
            </a:extLst>
          </p:cNvPr>
          <p:cNvGrpSpPr/>
          <p:nvPr/>
        </p:nvGrpSpPr>
        <p:grpSpPr>
          <a:xfrm>
            <a:off x="10538353" y="2673891"/>
            <a:ext cx="496430" cy="796794"/>
            <a:chOff x="9976766" y="3481133"/>
            <a:chExt cx="496430" cy="796794"/>
          </a:xfrm>
        </p:grpSpPr>
        <p:pic>
          <p:nvPicPr>
            <p:cNvPr id="79" name="Graphic 78">
              <a:extLst>
                <a:ext uri="{FF2B5EF4-FFF2-40B4-BE49-F238E27FC236}">
                  <a16:creationId xmlns:a16="http://schemas.microsoft.com/office/drawing/2014/main" id="{F248DF92-9554-6F41-D908-CFC586475B8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4556" y="3481133"/>
              <a:ext cx="444672" cy="444672"/>
            </a:xfrm>
            <a:prstGeom prst="rect">
              <a:avLst/>
            </a:prstGeom>
          </p:spPr>
        </p:pic>
        <p:pic>
          <p:nvPicPr>
            <p:cNvPr id="80" name="Graphic 79">
              <a:extLst>
                <a:ext uri="{FF2B5EF4-FFF2-40B4-BE49-F238E27FC236}">
                  <a16:creationId xmlns:a16="http://schemas.microsoft.com/office/drawing/2014/main" id="{5732A172-B5E3-CBB6-86E2-850AAB2B50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6766" y="3781497"/>
              <a:ext cx="496430" cy="496430"/>
            </a:xfrm>
            <a:prstGeom prst="rect">
              <a:avLst/>
            </a:prstGeom>
          </p:spPr>
        </p:pic>
      </p:grpSp>
      <p:grpSp>
        <p:nvGrpSpPr>
          <p:cNvPr id="81" name="Group 80">
            <a:extLst>
              <a:ext uri="{FF2B5EF4-FFF2-40B4-BE49-F238E27FC236}">
                <a16:creationId xmlns:a16="http://schemas.microsoft.com/office/drawing/2014/main" id="{697DCB85-4601-86AB-89F1-FCD614F19A9B}"/>
              </a:ext>
            </a:extLst>
          </p:cNvPr>
          <p:cNvGrpSpPr/>
          <p:nvPr/>
        </p:nvGrpSpPr>
        <p:grpSpPr>
          <a:xfrm>
            <a:off x="11118567" y="2665178"/>
            <a:ext cx="496430" cy="796794"/>
            <a:chOff x="9976766" y="3481133"/>
            <a:chExt cx="496430" cy="796794"/>
          </a:xfrm>
        </p:grpSpPr>
        <p:pic>
          <p:nvPicPr>
            <p:cNvPr id="82" name="Graphic 81">
              <a:extLst>
                <a:ext uri="{FF2B5EF4-FFF2-40B4-BE49-F238E27FC236}">
                  <a16:creationId xmlns:a16="http://schemas.microsoft.com/office/drawing/2014/main" id="{CAF41152-59D2-C0AD-BC04-8BBABCA6DF4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4556" y="3481133"/>
              <a:ext cx="444672" cy="444672"/>
            </a:xfrm>
            <a:prstGeom prst="rect">
              <a:avLst/>
            </a:prstGeom>
          </p:spPr>
        </p:pic>
        <p:pic>
          <p:nvPicPr>
            <p:cNvPr id="83" name="Graphic 82">
              <a:extLst>
                <a:ext uri="{FF2B5EF4-FFF2-40B4-BE49-F238E27FC236}">
                  <a16:creationId xmlns:a16="http://schemas.microsoft.com/office/drawing/2014/main" id="{074C181C-6242-2D54-2DC0-42B1C1FD6A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6766" y="3781497"/>
              <a:ext cx="496430" cy="496430"/>
            </a:xfrm>
            <a:prstGeom prst="rect">
              <a:avLst/>
            </a:prstGeom>
          </p:spPr>
        </p:pic>
      </p:grpSp>
      <p:grpSp>
        <p:nvGrpSpPr>
          <p:cNvPr id="84" name="Group 83">
            <a:extLst>
              <a:ext uri="{FF2B5EF4-FFF2-40B4-BE49-F238E27FC236}">
                <a16:creationId xmlns:a16="http://schemas.microsoft.com/office/drawing/2014/main" id="{C0EEDF1B-AF57-DF42-7F26-468AF6347C68}"/>
              </a:ext>
            </a:extLst>
          </p:cNvPr>
          <p:cNvGrpSpPr/>
          <p:nvPr/>
        </p:nvGrpSpPr>
        <p:grpSpPr>
          <a:xfrm>
            <a:off x="10538353" y="3524535"/>
            <a:ext cx="496430" cy="796794"/>
            <a:chOff x="9976766" y="3481133"/>
            <a:chExt cx="496430" cy="796794"/>
          </a:xfrm>
        </p:grpSpPr>
        <p:pic>
          <p:nvPicPr>
            <p:cNvPr id="85" name="Graphic 84">
              <a:extLst>
                <a:ext uri="{FF2B5EF4-FFF2-40B4-BE49-F238E27FC236}">
                  <a16:creationId xmlns:a16="http://schemas.microsoft.com/office/drawing/2014/main" id="{71EB3550-04B1-FEE6-132F-3C532356F08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4556" y="3481133"/>
              <a:ext cx="444672" cy="444672"/>
            </a:xfrm>
            <a:prstGeom prst="rect">
              <a:avLst/>
            </a:prstGeom>
          </p:spPr>
        </p:pic>
        <p:pic>
          <p:nvPicPr>
            <p:cNvPr id="86" name="Graphic 85">
              <a:extLst>
                <a:ext uri="{FF2B5EF4-FFF2-40B4-BE49-F238E27FC236}">
                  <a16:creationId xmlns:a16="http://schemas.microsoft.com/office/drawing/2014/main" id="{854EDB8F-F3B4-0D54-7BF0-0D151425B5A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6766" y="3781497"/>
              <a:ext cx="496430" cy="496430"/>
            </a:xfrm>
            <a:prstGeom prst="rect">
              <a:avLst/>
            </a:prstGeom>
          </p:spPr>
        </p:pic>
      </p:grpSp>
      <p:grpSp>
        <p:nvGrpSpPr>
          <p:cNvPr id="87" name="Group 86">
            <a:extLst>
              <a:ext uri="{FF2B5EF4-FFF2-40B4-BE49-F238E27FC236}">
                <a16:creationId xmlns:a16="http://schemas.microsoft.com/office/drawing/2014/main" id="{5C38F1B5-2439-43CD-6BAD-0001FA6049D8}"/>
              </a:ext>
            </a:extLst>
          </p:cNvPr>
          <p:cNvGrpSpPr/>
          <p:nvPr/>
        </p:nvGrpSpPr>
        <p:grpSpPr>
          <a:xfrm>
            <a:off x="11139027" y="3490463"/>
            <a:ext cx="496430" cy="796794"/>
            <a:chOff x="9976766" y="3481133"/>
            <a:chExt cx="496430" cy="796794"/>
          </a:xfrm>
        </p:grpSpPr>
        <p:pic>
          <p:nvPicPr>
            <p:cNvPr id="88" name="Graphic 87">
              <a:extLst>
                <a:ext uri="{FF2B5EF4-FFF2-40B4-BE49-F238E27FC236}">
                  <a16:creationId xmlns:a16="http://schemas.microsoft.com/office/drawing/2014/main" id="{CCEDA7BC-6A9A-21DB-FD2E-C88BEF5203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24556" y="3481133"/>
              <a:ext cx="444672" cy="444672"/>
            </a:xfrm>
            <a:prstGeom prst="rect">
              <a:avLst/>
            </a:prstGeom>
          </p:spPr>
        </p:pic>
        <p:pic>
          <p:nvPicPr>
            <p:cNvPr id="89" name="Graphic 88">
              <a:extLst>
                <a:ext uri="{FF2B5EF4-FFF2-40B4-BE49-F238E27FC236}">
                  <a16:creationId xmlns:a16="http://schemas.microsoft.com/office/drawing/2014/main" id="{3F89D279-9A2A-4B4F-A68D-903146D026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76766" y="3781497"/>
              <a:ext cx="496430" cy="496430"/>
            </a:xfrm>
            <a:prstGeom prst="rect">
              <a:avLst/>
            </a:prstGeom>
          </p:spPr>
        </p:pic>
      </p:grpSp>
      <p:cxnSp>
        <p:nvCxnSpPr>
          <p:cNvPr id="90" name="Straight Arrow Connector 89">
            <a:extLst>
              <a:ext uri="{FF2B5EF4-FFF2-40B4-BE49-F238E27FC236}">
                <a16:creationId xmlns:a16="http://schemas.microsoft.com/office/drawing/2014/main" id="{B50C3857-D765-19CB-71FC-EDFF9CE122BA}"/>
              </a:ext>
            </a:extLst>
          </p:cNvPr>
          <p:cNvCxnSpPr>
            <a:cxnSpLocks/>
            <a:stCxn id="19" idx="2"/>
            <a:endCxn id="14" idx="0"/>
          </p:cNvCxnSpPr>
          <p:nvPr/>
        </p:nvCxnSpPr>
        <p:spPr>
          <a:xfrm flipH="1">
            <a:off x="4180148" y="3272669"/>
            <a:ext cx="16955" cy="634963"/>
          </a:xfrm>
          <a:prstGeom prst="straightConnector1">
            <a:avLst/>
          </a:prstGeom>
          <a:ln w="38100">
            <a:solidFill>
              <a:schemeClr val="accent3"/>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7D0F3D12-42FB-00C2-744C-798579010226}"/>
              </a:ext>
            </a:extLst>
          </p:cNvPr>
          <p:cNvSpPr/>
          <p:nvPr/>
        </p:nvSpPr>
        <p:spPr>
          <a:xfrm>
            <a:off x="6447413" y="2749764"/>
            <a:ext cx="1016043" cy="321398"/>
          </a:xfrm>
          <a:prstGeom prst="roundRect">
            <a:avLst>
              <a:gd name="adj" fmla="val 0"/>
            </a:avLst>
          </a:prstGeom>
          <a:solidFill>
            <a:srgbClr val="549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067" dirty="0"/>
              <a:t>INTEROP</a:t>
            </a:r>
          </a:p>
        </p:txBody>
      </p:sp>
      <p:sp>
        <p:nvSpPr>
          <p:cNvPr id="4" name="TextBox 3">
            <a:extLst>
              <a:ext uri="{FF2B5EF4-FFF2-40B4-BE49-F238E27FC236}">
                <a16:creationId xmlns:a16="http://schemas.microsoft.com/office/drawing/2014/main" id="{FE145277-E9D6-0600-CC1B-62EE0D343C13}"/>
              </a:ext>
            </a:extLst>
          </p:cNvPr>
          <p:cNvSpPr txBox="1"/>
          <p:nvPr/>
        </p:nvSpPr>
        <p:spPr>
          <a:xfrm>
            <a:off x="1885584" y="2345437"/>
            <a:ext cx="1114025" cy="246221"/>
          </a:xfrm>
          <a:prstGeom prst="rect">
            <a:avLst/>
          </a:prstGeom>
          <a:noFill/>
        </p:spPr>
        <p:txBody>
          <a:bodyPr wrap="square">
            <a:spAutoFit/>
          </a:bodyPr>
          <a:lstStyle/>
          <a:p>
            <a:r>
              <a:rPr lang="en-US" sz="1000" kern="0" dirty="0">
                <a:solidFill>
                  <a:srgbClr val="2E75B6"/>
                </a:solidFill>
                <a:latin typeface="+mj-lt"/>
              </a:rPr>
              <a:t>1.a - E-Invoice</a:t>
            </a:r>
            <a:endParaRPr lang="fi-FI" sz="1000" dirty="0">
              <a:solidFill>
                <a:srgbClr val="2E75B6"/>
              </a:solidFill>
              <a:latin typeface="+mj-lt"/>
            </a:endParaRPr>
          </a:p>
        </p:txBody>
      </p:sp>
      <p:cxnSp>
        <p:nvCxnSpPr>
          <p:cNvPr id="5" name="Connector: Elbow 87">
            <a:extLst>
              <a:ext uri="{FF2B5EF4-FFF2-40B4-BE49-F238E27FC236}">
                <a16:creationId xmlns:a16="http://schemas.microsoft.com/office/drawing/2014/main" id="{CB288849-1767-EA48-E8DA-FC1BE2996827}"/>
              </a:ext>
            </a:extLst>
          </p:cNvPr>
          <p:cNvCxnSpPr>
            <a:cxnSpLocks/>
          </p:cNvCxnSpPr>
          <p:nvPr/>
        </p:nvCxnSpPr>
        <p:spPr>
          <a:xfrm>
            <a:off x="1437325" y="2593466"/>
            <a:ext cx="2092912" cy="0"/>
          </a:xfrm>
          <a:prstGeom prst="straightConnector1">
            <a:avLst/>
          </a:prstGeom>
          <a:noFill/>
          <a:ln w="15875" cap="flat" cmpd="sng" algn="ctr">
            <a:solidFill>
              <a:srgbClr val="5B9BD5">
                <a:lumMod val="75000"/>
              </a:srgbClr>
            </a:solidFill>
            <a:prstDash val="solid"/>
            <a:miter lim="800000"/>
            <a:tailEnd type="triangle"/>
          </a:ln>
          <a:effectLst/>
        </p:spPr>
      </p:cxnSp>
      <p:cxnSp>
        <p:nvCxnSpPr>
          <p:cNvPr id="7" name="Connector: Elbow 16">
            <a:extLst>
              <a:ext uri="{FF2B5EF4-FFF2-40B4-BE49-F238E27FC236}">
                <a16:creationId xmlns:a16="http://schemas.microsoft.com/office/drawing/2014/main" id="{8549162B-1E7E-ABD8-DC7A-8FC8E84876F3}"/>
              </a:ext>
            </a:extLst>
          </p:cNvPr>
          <p:cNvCxnSpPr>
            <a:cxnSpLocks/>
          </p:cNvCxnSpPr>
          <p:nvPr/>
        </p:nvCxnSpPr>
        <p:spPr>
          <a:xfrm flipH="1">
            <a:off x="1437325" y="2960595"/>
            <a:ext cx="2092912" cy="0"/>
          </a:xfrm>
          <a:prstGeom prst="straightConnector1">
            <a:avLst/>
          </a:prstGeom>
          <a:ln>
            <a:solidFill>
              <a:srgbClr val="2E75B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21AD8C4-7958-AA6D-E383-DAD3E863DC1A}"/>
              </a:ext>
            </a:extLst>
          </p:cNvPr>
          <p:cNvSpPr txBox="1"/>
          <p:nvPr/>
        </p:nvSpPr>
        <p:spPr>
          <a:xfrm>
            <a:off x="1504172" y="2721282"/>
            <a:ext cx="2116480" cy="230832"/>
          </a:xfrm>
          <a:prstGeom prst="rect">
            <a:avLst/>
          </a:prstGeom>
          <a:noFill/>
        </p:spPr>
        <p:txBody>
          <a:bodyPr wrap="square">
            <a:spAutoFit/>
          </a:bodyPr>
          <a:lstStyle>
            <a:defPPr>
              <a:defRPr lang="fi-FI"/>
            </a:defPPr>
            <a:lvl1pPr>
              <a:defRPr sz="1200" b="1" kern="0">
                <a:latin typeface="Calibri" panose="020F0502020204030204"/>
              </a:defRPr>
            </a:lvl1pPr>
          </a:lstStyle>
          <a:p>
            <a:r>
              <a:rPr lang="fi-FI" sz="900" b="0" dirty="0">
                <a:solidFill>
                  <a:srgbClr val="2E75B6"/>
                </a:solidFill>
                <a:latin typeface="+mj-lt"/>
              </a:rPr>
              <a:t>1.c - Invoice delivery notification</a:t>
            </a:r>
          </a:p>
        </p:txBody>
      </p:sp>
      <p:cxnSp>
        <p:nvCxnSpPr>
          <p:cNvPr id="10" name="Connector: Elbow 87">
            <a:extLst>
              <a:ext uri="{FF2B5EF4-FFF2-40B4-BE49-F238E27FC236}">
                <a16:creationId xmlns:a16="http://schemas.microsoft.com/office/drawing/2014/main" id="{D4FEF942-0763-61A9-F053-828618C0EE63}"/>
              </a:ext>
            </a:extLst>
          </p:cNvPr>
          <p:cNvCxnSpPr>
            <a:cxnSpLocks/>
          </p:cNvCxnSpPr>
          <p:nvPr/>
        </p:nvCxnSpPr>
        <p:spPr>
          <a:xfrm>
            <a:off x="1482175" y="3317446"/>
            <a:ext cx="2092912" cy="0"/>
          </a:xfrm>
          <a:prstGeom prst="straightConnector1">
            <a:avLst/>
          </a:prstGeom>
          <a:noFill/>
          <a:ln w="19050" cap="flat" cmpd="sng" algn="ctr">
            <a:solidFill>
              <a:srgbClr val="A50F62"/>
            </a:solidFill>
            <a:prstDash val="solid"/>
            <a:miter lim="800000"/>
            <a:tailEnd type="triangle"/>
          </a:ln>
          <a:effectLst/>
        </p:spPr>
      </p:cxnSp>
      <p:cxnSp>
        <p:nvCxnSpPr>
          <p:cNvPr id="12" name="Connector: Elbow 16">
            <a:extLst>
              <a:ext uri="{FF2B5EF4-FFF2-40B4-BE49-F238E27FC236}">
                <a16:creationId xmlns:a16="http://schemas.microsoft.com/office/drawing/2014/main" id="{BFF452C1-0400-F18E-78E8-07E9DF654242}"/>
              </a:ext>
            </a:extLst>
          </p:cNvPr>
          <p:cNvCxnSpPr>
            <a:cxnSpLocks/>
          </p:cNvCxnSpPr>
          <p:nvPr/>
        </p:nvCxnSpPr>
        <p:spPr>
          <a:xfrm flipH="1">
            <a:off x="1408750" y="3790414"/>
            <a:ext cx="2092912" cy="0"/>
          </a:xfrm>
          <a:prstGeom prst="straightConnector1">
            <a:avLst/>
          </a:prstGeom>
          <a:ln>
            <a:solidFill>
              <a:srgbClr val="A50F6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EE55ABB-9504-B94C-8613-EB68B61FCB7F}"/>
              </a:ext>
            </a:extLst>
          </p:cNvPr>
          <p:cNvSpPr txBox="1"/>
          <p:nvPr/>
        </p:nvSpPr>
        <p:spPr>
          <a:xfrm>
            <a:off x="1456387" y="3458853"/>
            <a:ext cx="2155042" cy="215444"/>
          </a:xfrm>
          <a:prstGeom prst="rect">
            <a:avLst/>
          </a:prstGeom>
          <a:noFill/>
        </p:spPr>
        <p:txBody>
          <a:bodyPr wrap="square">
            <a:spAutoFit/>
          </a:bodyPr>
          <a:lstStyle>
            <a:defPPr>
              <a:defRPr lang="fi-FI"/>
            </a:defPPr>
            <a:lvl1pPr>
              <a:defRPr sz="1200" b="1" kern="0">
                <a:latin typeface="Calibri" panose="020F0502020204030204"/>
              </a:defRPr>
            </a:lvl1pPr>
          </a:lstStyle>
          <a:p>
            <a:pPr algn="ctr"/>
            <a:r>
              <a:rPr lang="fi-FI" sz="800" b="0" dirty="0">
                <a:solidFill>
                  <a:srgbClr val="A50F62"/>
                </a:solidFill>
                <a:latin typeface="+mj-lt"/>
              </a:rPr>
              <a:t>2.c – </a:t>
            </a:r>
            <a:r>
              <a:rPr lang="da-DK" sz="800" b="0" dirty="0">
                <a:solidFill>
                  <a:srgbClr val="A50F62"/>
                </a:solidFill>
                <a:latin typeface="+mj-lt"/>
              </a:rPr>
              <a:t>e-reporting </a:t>
            </a:r>
            <a:r>
              <a:rPr lang="fi-FI" sz="800" b="0" dirty="0">
                <a:solidFill>
                  <a:srgbClr val="A50F62"/>
                </a:solidFill>
                <a:latin typeface="+mj-lt"/>
              </a:rPr>
              <a:t>delivery notification</a:t>
            </a:r>
          </a:p>
        </p:txBody>
      </p:sp>
      <p:sp>
        <p:nvSpPr>
          <p:cNvPr id="16" name="TextBox 15">
            <a:extLst>
              <a:ext uri="{FF2B5EF4-FFF2-40B4-BE49-F238E27FC236}">
                <a16:creationId xmlns:a16="http://schemas.microsoft.com/office/drawing/2014/main" id="{467CDCC1-4FF2-1D9C-94D7-8C3C8BB68B79}"/>
              </a:ext>
            </a:extLst>
          </p:cNvPr>
          <p:cNvSpPr txBox="1"/>
          <p:nvPr/>
        </p:nvSpPr>
        <p:spPr>
          <a:xfrm>
            <a:off x="1595396" y="3040047"/>
            <a:ext cx="2311421" cy="230832"/>
          </a:xfrm>
          <a:prstGeom prst="rect">
            <a:avLst/>
          </a:prstGeom>
          <a:noFill/>
        </p:spPr>
        <p:txBody>
          <a:bodyPr wrap="square">
            <a:spAutoFit/>
          </a:bodyPr>
          <a:lstStyle>
            <a:defPPr>
              <a:defRPr lang="fi-FI"/>
            </a:defPPr>
            <a:lvl1pPr>
              <a:defRPr sz="1200" b="1" kern="0">
                <a:latin typeface="Calibri" panose="020F0502020204030204"/>
              </a:defRPr>
            </a:lvl1pPr>
          </a:lstStyle>
          <a:p>
            <a:r>
              <a:rPr lang="fi-FI" sz="900" dirty="0">
                <a:solidFill>
                  <a:srgbClr val="A50F62"/>
                </a:solidFill>
                <a:latin typeface="+mj-lt"/>
              </a:rPr>
              <a:t>2.a – </a:t>
            </a:r>
            <a:r>
              <a:rPr lang="da-DK" sz="900" kern="0" dirty="0">
                <a:solidFill>
                  <a:srgbClr val="A50F62"/>
                </a:solidFill>
                <a:latin typeface="+mj-lt"/>
              </a:rPr>
              <a:t>e-reporting (flow10)</a:t>
            </a:r>
            <a:endParaRPr lang="en-US" sz="900" kern="0" dirty="0">
              <a:solidFill>
                <a:srgbClr val="A50F62"/>
              </a:solidFill>
              <a:latin typeface="+mj-lt"/>
            </a:endParaRPr>
          </a:p>
        </p:txBody>
      </p:sp>
      <p:grpSp>
        <p:nvGrpSpPr>
          <p:cNvPr id="17" name="Group 16">
            <a:extLst>
              <a:ext uri="{FF2B5EF4-FFF2-40B4-BE49-F238E27FC236}">
                <a16:creationId xmlns:a16="http://schemas.microsoft.com/office/drawing/2014/main" id="{58E80C93-F4AC-900B-395B-EC3391D9D148}"/>
              </a:ext>
            </a:extLst>
          </p:cNvPr>
          <p:cNvGrpSpPr/>
          <p:nvPr/>
        </p:nvGrpSpPr>
        <p:grpSpPr>
          <a:xfrm>
            <a:off x="3868557" y="4659368"/>
            <a:ext cx="402018" cy="1166960"/>
            <a:chOff x="3964254" y="4235261"/>
            <a:chExt cx="402018" cy="1166960"/>
          </a:xfrm>
        </p:grpSpPr>
        <p:sp>
          <p:nvSpPr>
            <p:cNvPr id="20" name="TextBox 19">
              <a:extLst>
                <a:ext uri="{FF2B5EF4-FFF2-40B4-BE49-F238E27FC236}">
                  <a16:creationId xmlns:a16="http://schemas.microsoft.com/office/drawing/2014/main" id="{850E49CA-5158-E2DA-C968-7D53702228C3}"/>
                </a:ext>
              </a:extLst>
            </p:cNvPr>
            <p:cNvSpPr txBox="1"/>
            <p:nvPr/>
          </p:nvSpPr>
          <p:spPr>
            <a:xfrm rot="16200000">
              <a:off x="3565440" y="4634075"/>
              <a:ext cx="1166960" cy="369332"/>
            </a:xfrm>
            <a:prstGeom prst="rect">
              <a:avLst/>
            </a:prstGeom>
            <a:noFill/>
          </p:spPr>
          <p:txBody>
            <a:bodyPr wrap="square">
              <a:spAutoFit/>
            </a:bodyPr>
            <a:lstStyle>
              <a:defPPr>
                <a:defRPr lang="fi-FI"/>
              </a:defPPr>
              <a:lvl1pPr>
                <a:defRPr sz="1200" b="1" kern="0">
                  <a:latin typeface="Calibri" panose="020F0502020204030204"/>
                </a:defRPr>
              </a:lvl1pPr>
            </a:lstStyle>
            <a:p>
              <a:pPr algn="ctr"/>
              <a:r>
                <a:rPr lang="fi-FI" sz="900" dirty="0">
                  <a:solidFill>
                    <a:srgbClr val="A50F62"/>
                  </a:solidFill>
                  <a:latin typeface="+mj-lt"/>
                </a:rPr>
                <a:t>2.b –  </a:t>
              </a:r>
              <a:r>
                <a:rPr lang="da-DK" sz="900" dirty="0">
                  <a:solidFill>
                    <a:srgbClr val="A50F62"/>
                  </a:solidFill>
                  <a:latin typeface="+mj-lt"/>
                </a:rPr>
                <a:t>e-reporting deivery</a:t>
              </a:r>
              <a:endParaRPr lang="en-US" sz="800" kern="0" dirty="0">
                <a:solidFill>
                  <a:srgbClr val="A50F62"/>
                </a:solidFill>
                <a:latin typeface="Calibri" panose="020F0502020204030204"/>
              </a:endParaRPr>
            </a:p>
          </p:txBody>
        </p:sp>
        <p:cxnSp>
          <p:nvCxnSpPr>
            <p:cNvPr id="24" name="Connector: Elbow 87">
              <a:extLst>
                <a:ext uri="{FF2B5EF4-FFF2-40B4-BE49-F238E27FC236}">
                  <a16:creationId xmlns:a16="http://schemas.microsoft.com/office/drawing/2014/main" id="{A57E2E50-B6EC-0254-1F46-9E077E7A169A}"/>
                </a:ext>
              </a:extLst>
            </p:cNvPr>
            <p:cNvCxnSpPr>
              <a:cxnSpLocks/>
            </p:cNvCxnSpPr>
            <p:nvPr/>
          </p:nvCxnSpPr>
          <p:spPr>
            <a:xfrm flipH="1">
              <a:off x="4351370" y="4276583"/>
              <a:ext cx="14902" cy="1116990"/>
            </a:xfrm>
            <a:prstGeom prst="straightConnector1">
              <a:avLst/>
            </a:prstGeom>
            <a:noFill/>
            <a:ln w="19050" cap="flat" cmpd="sng" algn="ctr">
              <a:solidFill>
                <a:srgbClr val="A50F62"/>
              </a:solidFill>
              <a:prstDash val="solid"/>
              <a:miter lim="800000"/>
              <a:tailEnd type="triangle"/>
            </a:ln>
            <a:effectLst/>
          </p:spPr>
        </p:cxnSp>
      </p:grpSp>
      <p:sp>
        <p:nvSpPr>
          <p:cNvPr id="25" name="TextBox 24">
            <a:extLst>
              <a:ext uri="{FF2B5EF4-FFF2-40B4-BE49-F238E27FC236}">
                <a16:creationId xmlns:a16="http://schemas.microsoft.com/office/drawing/2014/main" id="{793C55ED-A298-F0B5-443E-CE023D0C2815}"/>
              </a:ext>
            </a:extLst>
          </p:cNvPr>
          <p:cNvSpPr txBox="1"/>
          <p:nvPr/>
        </p:nvSpPr>
        <p:spPr>
          <a:xfrm>
            <a:off x="8126870" y="2793585"/>
            <a:ext cx="2096571" cy="253916"/>
          </a:xfrm>
          <a:prstGeom prst="rect">
            <a:avLst/>
          </a:prstGeom>
          <a:noFill/>
        </p:spPr>
        <p:txBody>
          <a:bodyPr wrap="square">
            <a:spAutoFit/>
          </a:bodyPr>
          <a:lstStyle/>
          <a:p>
            <a:r>
              <a:rPr lang="en-US" sz="1050" kern="0" dirty="0">
                <a:solidFill>
                  <a:srgbClr val="2E75B6"/>
                </a:solidFill>
                <a:latin typeface="+mj-lt"/>
              </a:rPr>
              <a:t>1.b E- Invoice delivery</a:t>
            </a:r>
            <a:endParaRPr lang="fi-FI" sz="1050" kern="0" dirty="0">
              <a:solidFill>
                <a:srgbClr val="2E75B6"/>
              </a:solidFill>
              <a:latin typeface="+mj-lt"/>
            </a:endParaRPr>
          </a:p>
        </p:txBody>
      </p:sp>
      <p:sp>
        <p:nvSpPr>
          <p:cNvPr id="34" name="Title 2">
            <a:extLst>
              <a:ext uri="{FF2B5EF4-FFF2-40B4-BE49-F238E27FC236}">
                <a16:creationId xmlns:a16="http://schemas.microsoft.com/office/drawing/2014/main" id="{009CF372-7543-3127-DED6-FF58611B79AB}"/>
              </a:ext>
            </a:extLst>
          </p:cNvPr>
          <p:cNvSpPr>
            <a:spLocks noGrp="1"/>
          </p:cNvSpPr>
          <p:nvPr>
            <p:ph type="title"/>
          </p:nvPr>
        </p:nvSpPr>
        <p:spPr>
          <a:xfrm>
            <a:off x="194637" y="49006"/>
            <a:ext cx="10125424" cy="650875"/>
          </a:xfrm>
        </p:spPr>
        <p:txBody>
          <a:bodyPr/>
          <a:lstStyle/>
          <a:p>
            <a:r>
              <a:rPr lang="en-GB" sz="4400" dirty="0"/>
              <a:t>SENDING  </a:t>
            </a:r>
            <a:br>
              <a:rPr lang="en-GB" sz="4400" dirty="0"/>
            </a:br>
            <a:r>
              <a:rPr lang="en-GB" sz="4400" dirty="0"/>
              <a:t>B2B International &amp; DOMTOM</a:t>
            </a:r>
          </a:p>
        </p:txBody>
      </p:sp>
      <p:sp>
        <p:nvSpPr>
          <p:cNvPr id="36" name="Left Brace 35">
            <a:extLst>
              <a:ext uri="{FF2B5EF4-FFF2-40B4-BE49-F238E27FC236}">
                <a16:creationId xmlns:a16="http://schemas.microsoft.com/office/drawing/2014/main" id="{4D16BDD7-CA0A-7476-AECE-AA0672E4A944}"/>
              </a:ext>
            </a:extLst>
          </p:cNvPr>
          <p:cNvSpPr/>
          <p:nvPr/>
        </p:nvSpPr>
        <p:spPr>
          <a:xfrm rot="10800000">
            <a:off x="7463456" y="2355990"/>
            <a:ext cx="354058" cy="1450291"/>
          </a:xfrm>
          <a:prstGeom prst="leftBrace">
            <a:avLst/>
          </a:prstGeom>
          <a:ln w="19050">
            <a:solidFill>
              <a:srgbClr val="549C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E9F8ADFF-476E-139E-25C1-1E90AF5E77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08377" y="3907632"/>
            <a:ext cx="943542" cy="843449"/>
          </a:xfrm>
          <a:prstGeom prst="rect">
            <a:avLst/>
          </a:prstGeom>
        </p:spPr>
      </p:pic>
      <p:pic>
        <p:nvPicPr>
          <p:cNvPr id="19" name="Picture 18" descr="Icon&#10;&#10;Description automatically generated">
            <a:extLst>
              <a:ext uri="{FF2B5EF4-FFF2-40B4-BE49-F238E27FC236}">
                <a16:creationId xmlns:a16="http://schemas.microsoft.com/office/drawing/2014/main" id="{1E55D5B2-683E-7BA5-F7AF-39A4F3CBB71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25332" y="2429220"/>
            <a:ext cx="943542" cy="843449"/>
          </a:xfrm>
          <a:prstGeom prst="rect">
            <a:avLst/>
          </a:prstGeom>
        </p:spPr>
      </p:pic>
      <p:sp>
        <p:nvSpPr>
          <p:cNvPr id="2" name="Freeform 309">
            <a:extLst>
              <a:ext uri="{FF2B5EF4-FFF2-40B4-BE49-F238E27FC236}">
                <a16:creationId xmlns:a16="http://schemas.microsoft.com/office/drawing/2014/main" id="{9A8279F2-466A-3030-0872-F8C35C9455C8}"/>
              </a:ext>
            </a:extLst>
          </p:cNvPr>
          <p:cNvSpPr>
            <a:spLocks noEditPoints="1"/>
          </p:cNvSpPr>
          <p:nvPr/>
        </p:nvSpPr>
        <p:spPr bwMode="auto">
          <a:xfrm>
            <a:off x="3983289" y="5859378"/>
            <a:ext cx="350944" cy="383200"/>
          </a:xfrm>
          <a:custGeom>
            <a:avLst/>
            <a:gdLst>
              <a:gd name="T0" fmla="*/ 96 w 96"/>
              <a:gd name="T1" fmla="*/ 94 h 96"/>
              <a:gd name="T2" fmla="*/ 94 w 96"/>
              <a:gd name="T3" fmla="*/ 96 h 96"/>
              <a:gd name="T4" fmla="*/ 2 w 96"/>
              <a:gd name="T5" fmla="*/ 96 h 96"/>
              <a:gd name="T6" fmla="*/ 0 w 96"/>
              <a:gd name="T7" fmla="*/ 94 h 96"/>
              <a:gd name="T8" fmla="*/ 0 w 96"/>
              <a:gd name="T9" fmla="*/ 90 h 96"/>
              <a:gd name="T10" fmla="*/ 2 w 96"/>
              <a:gd name="T11" fmla="*/ 88 h 96"/>
              <a:gd name="T12" fmla="*/ 94 w 96"/>
              <a:gd name="T13" fmla="*/ 88 h 96"/>
              <a:gd name="T14" fmla="*/ 96 w 96"/>
              <a:gd name="T15" fmla="*/ 90 h 96"/>
              <a:gd name="T16" fmla="*/ 96 w 96"/>
              <a:gd name="T17" fmla="*/ 94 h 96"/>
              <a:gd name="T18" fmla="*/ 0 w 96"/>
              <a:gd name="T19" fmla="*/ 41 h 96"/>
              <a:gd name="T20" fmla="*/ 1 w 96"/>
              <a:gd name="T21" fmla="*/ 38 h 96"/>
              <a:gd name="T22" fmla="*/ 46 w 96"/>
              <a:gd name="T23" fmla="*/ 1 h 96"/>
              <a:gd name="T24" fmla="*/ 49 w 96"/>
              <a:gd name="T25" fmla="*/ 1 h 96"/>
              <a:gd name="T26" fmla="*/ 94 w 96"/>
              <a:gd name="T27" fmla="*/ 38 h 96"/>
              <a:gd name="T28" fmla="*/ 96 w 96"/>
              <a:gd name="T29" fmla="*/ 41 h 96"/>
              <a:gd name="T30" fmla="*/ 94 w 96"/>
              <a:gd name="T31" fmla="*/ 44 h 96"/>
              <a:gd name="T32" fmla="*/ 84 w 96"/>
              <a:gd name="T33" fmla="*/ 44 h 96"/>
              <a:gd name="T34" fmla="*/ 84 w 96"/>
              <a:gd name="T35" fmla="*/ 76 h 96"/>
              <a:gd name="T36" fmla="*/ 90 w 96"/>
              <a:gd name="T37" fmla="*/ 76 h 96"/>
              <a:gd name="T38" fmla="*/ 92 w 96"/>
              <a:gd name="T39" fmla="*/ 78 h 96"/>
              <a:gd name="T40" fmla="*/ 92 w 96"/>
              <a:gd name="T41" fmla="*/ 82 h 96"/>
              <a:gd name="T42" fmla="*/ 90 w 96"/>
              <a:gd name="T43" fmla="*/ 84 h 96"/>
              <a:gd name="T44" fmla="*/ 6 w 96"/>
              <a:gd name="T45" fmla="*/ 84 h 96"/>
              <a:gd name="T46" fmla="*/ 4 w 96"/>
              <a:gd name="T47" fmla="*/ 82 h 96"/>
              <a:gd name="T48" fmla="*/ 4 w 96"/>
              <a:gd name="T49" fmla="*/ 78 h 96"/>
              <a:gd name="T50" fmla="*/ 6 w 96"/>
              <a:gd name="T51" fmla="*/ 76 h 96"/>
              <a:gd name="T52" fmla="*/ 12 w 96"/>
              <a:gd name="T53" fmla="*/ 76 h 96"/>
              <a:gd name="T54" fmla="*/ 12 w 96"/>
              <a:gd name="T55" fmla="*/ 44 h 96"/>
              <a:gd name="T56" fmla="*/ 2 w 96"/>
              <a:gd name="T57" fmla="*/ 44 h 96"/>
              <a:gd name="T58" fmla="*/ 0 w 96"/>
              <a:gd name="T59" fmla="*/ 41 h 96"/>
              <a:gd name="T60" fmla="*/ 28 w 96"/>
              <a:gd name="T61" fmla="*/ 76 h 96"/>
              <a:gd name="T62" fmla="*/ 28 w 96"/>
              <a:gd name="T63" fmla="*/ 44 h 96"/>
              <a:gd name="T64" fmla="*/ 20 w 96"/>
              <a:gd name="T65" fmla="*/ 44 h 96"/>
              <a:gd name="T66" fmla="*/ 20 w 96"/>
              <a:gd name="T67" fmla="*/ 76 h 96"/>
              <a:gd name="T68" fmla="*/ 28 w 96"/>
              <a:gd name="T69" fmla="*/ 76 h 96"/>
              <a:gd name="T70" fmla="*/ 44 w 96"/>
              <a:gd name="T71" fmla="*/ 76 h 96"/>
              <a:gd name="T72" fmla="*/ 44 w 96"/>
              <a:gd name="T73" fmla="*/ 44 h 96"/>
              <a:gd name="T74" fmla="*/ 36 w 96"/>
              <a:gd name="T75" fmla="*/ 44 h 96"/>
              <a:gd name="T76" fmla="*/ 36 w 96"/>
              <a:gd name="T77" fmla="*/ 76 h 96"/>
              <a:gd name="T78" fmla="*/ 44 w 96"/>
              <a:gd name="T79" fmla="*/ 76 h 96"/>
              <a:gd name="T80" fmla="*/ 60 w 96"/>
              <a:gd name="T81" fmla="*/ 76 h 96"/>
              <a:gd name="T82" fmla="*/ 60 w 96"/>
              <a:gd name="T83" fmla="*/ 44 h 96"/>
              <a:gd name="T84" fmla="*/ 52 w 96"/>
              <a:gd name="T85" fmla="*/ 44 h 96"/>
              <a:gd name="T86" fmla="*/ 52 w 96"/>
              <a:gd name="T87" fmla="*/ 76 h 96"/>
              <a:gd name="T88" fmla="*/ 60 w 96"/>
              <a:gd name="T89" fmla="*/ 76 h 96"/>
              <a:gd name="T90" fmla="*/ 76 w 96"/>
              <a:gd name="T91" fmla="*/ 44 h 96"/>
              <a:gd name="T92" fmla="*/ 68 w 96"/>
              <a:gd name="T93" fmla="*/ 44 h 96"/>
              <a:gd name="T94" fmla="*/ 68 w 96"/>
              <a:gd name="T95" fmla="*/ 76 h 96"/>
              <a:gd name="T96" fmla="*/ 76 w 96"/>
              <a:gd name="T97" fmla="*/ 76 h 96"/>
              <a:gd name="T98" fmla="*/ 76 w 96"/>
              <a:gd name="T9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6" h="96">
                <a:moveTo>
                  <a:pt x="96" y="94"/>
                </a:moveTo>
                <a:cubicBezTo>
                  <a:pt x="96" y="95"/>
                  <a:pt x="95" y="96"/>
                  <a:pt x="94" y="96"/>
                </a:cubicBezTo>
                <a:cubicBezTo>
                  <a:pt x="2" y="96"/>
                  <a:pt x="2" y="96"/>
                  <a:pt x="2" y="96"/>
                </a:cubicBezTo>
                <a:cubicBezTo>
                  <a:pt x="1" y="96"/>
                  <a:pt x="0" y="95"/>
                  <a:pt x="0" y="94"/>
                </a:cubicBezTo>
                <a:cubicBezTo>
                  <a:pt x="0" y="90"/>
                  <a:pt x="0" y="90"/>
                  <a:pt x="0" y="90"/>
                </a:cubicBezTo>
                <a:cubicBezTo>
                  <a:pt x="0" y="88"/>
                  <a:pt x="1" y="88"/>
                  <a:pt x="2" y="88"/>
                </a:cubicBezTo>
                <a:cubicBezTo>
                  <a:pt x="94" y="88"/>
                  <a:pt x="94" y="88"/>
                  <a:pt x="94" y="88"/>
                </a:cubicBezTo>
                <a:cubicBezTo>
                  <a:pt x="95" y="88"/>
                  <a:pt x="96" y="88"/>
                  <a:pt x="96" y="90"/>
                </a:cubicBezTo>
                <a:lnTo>
                  <a:pt x="96" y="94"/>
                </a:lnTo>
                <a:close/>
                <a:moveTo>
                  <a:pt x="0" y="41"/>
                </a:moveTo>
                <a:cubicBezTo>
                  <a:pt x="0" y="40"/>
                  <a:pt x="0" y="38"/>
                  <a:pt x="1" y="38"/>
                </a:cubicBezTo>
                <a:cubicBezTo>
                  <a:pt x="46" y="1"/>
                  <a:pt x="46" y="1"/>
                  <a:pt x="46" y="1"/>
                </a:cubicBezTo>
                <a:cubicBezTo>
                  <a:pt x="47" y="0"/>
                  <a:pt x="48" y="0"/>
                  <a:pt x="49" y="1"/>
                </a:cubicBezTo>
                <a:cubicBezTo>
                  <a:pt x="94" y="38"/>
                  <a:pt x="94" y="38"/>
                  <a:pt x="94" y="38"/>
                </a:cubicBezTo>
                <a:cubicBezTo>
                  <a:pt x="95" y="38"/>
                  <a:pt x="96" y="40"/>
                  <a:pt x="96" y="41"/>
                </a:cubicBezTo>
                <a:cubicBezTo>
                  <a:pt x="96" y="42"/>
                  <a:pt x="95" y="44"/>
                  <a:pt x="94" y="44"/>
                </a:cubicBezTo>
                <a:cubicBezTo>
                  <a:pt x="84" y="44"/>
                  <a:pt x="84" y="44"/>
                  <a:pt x="84" y="44"/>
                </a:cubicBezTo>
                <a:cubicBezTo>
                  <a:pt x="84" y="76"/>
                  <a:pt x="84" y="76"/>
                  <a:pt x="84" y="76"/>
                </a:cubicBezTo>
                <a:cubicBezTo>
                  <a:pt x="90" y="76"/>
                  <a:pt x="90" y="76"/>
                  <a:pt x="90" y="76"/>
                </a:cubicBezTo>
                <a:cubicBezTo>
                  <a:pt x="91" y="76"/>
                  <a:pt x="92" y="76"/>
                  <a:pt x="92" y="78"/>
                </a:cubicBezTo>
                <a:cubicBezTo>
                  <a:pt x="92" y="82"/>
                  <a:pt x="92" y="82"/>
                  <a:pt x="92" y="82"/>
                </a:cubicBezTo>
                <a:cubicBezTo>
                  <a:pt x="92" y="83"/>
                  <a:pt x="91" y="84"/>
                  <a:pt x="90" y="84"/>
                </a:cubicBezTo>
                <a:cubicBezTo>
                  <a:pt x="6" y="84"/>
                  <a:pt x="6" y="84"/>
                  <a:pt x="6" y="84"/>
                </a:cubicBezTo>
                <a:cubicBezTo>
                  <a:pt x="5" y="84"/>
                  <a:pt x="4" y="83"/>
                  <a:pt x="4" y="82"/>
                </a:cubicBezTo>
                <a:cubicBezTo>
                  <a:pt x="4" y="78"/>
                  <a:pt x="4" y="78"/>
                  <a:pt x="4" y="78"/>
                </a:cubicBezTo>
                <a:cubicBezTo>
                  <a:pt x="4" y="76"/>
                  <a:pt x="5" y="76"/>
                  <a:pt x="6" y="76"/>
                </a:cubicBezTo>
                <a:cubicBezTo>
                  <a:pt x="12" y="76"/>
                  <a:pt x="12" y="76"/>
                  <a:pt x="12" y="76"/>
                </a:cubicBezTo>
                <a:cubicBezTo>
                  <a:pt x="12" y="44"/>
                  <a:pt x="12" y="44"/>
                  <a:pt x="12" y="44"/>
                </a:cubicBezTo>
                <a:cubicBezTo>
                  <a:pt x="2" y="44"/>
                  <a:pt x="2" y="44"/>
                  <a:pt x="2" y="44"/>
                </a:cubicBezTo>
                <a:cubicBezTo>
                  <a:pt x="1" y="44"/>
                  <a:pt x="0" y="42"/>
                  <a:pt x="0" y="41"/>
                </a:cubicBezTo>
                <a:close/>
                <a:moveTo>
                  <a:pt x="28" y="76"/>
                </a:moveTo>
                <a:cubicBezTo>
                  <a:pt x="28" y="44"/>
                  <a:pt x="28" y="44"/>
                  <a:pt x="28" y="44"/>
                </a:cubicBezTo>
                <a:cubicBezTo>
                  <a:pt x="20" y="44"/>
                  <a:pt x="20" y="44"/>
                  <a:pt x="20" y="44"/>
                </a:cubicBezTo>
                <a:cubicBezTo>
                  <a:pt x="20" y="76"/>
                  <a:pt x="20" y="76"/>
                  <a:pt x="20" y="76"/>
                </a:cubicBezTo>
                <a:lnTo>
                  <a:pt x="28" y="76"/>
                </a:lnTo>
                <a:close/>
                <a:moveTo>
                  <a:pt x="44" y="76"/>
                </a:moveTo>
                <a:cubicBezTo>
                  <a:pt x="44" y="44"/>
                  <a:pt x="44" y="44"/>
                  <a:pt x="44" y="44"/>
                </a:cubicBezTo>
                <a:cubicBezTo>
                  <a:pt x="36" y="44"/>
                  <a:pt x="36" y="44"/>
                  <a:pt x="36" y="44"/>
                </a:cubicBezTo>
                <a:cubicBezTo>
                  <a:pt x="36" y="76"/>
                  <a:pt x="36" y="76"/>
                  <a:pt x="36" y="76"/>
                </a:cubicBezTo>
                <a:lnTo>
                  <a:pt x="44" y="76"/>
                </a:lnTo>
                <a:close/>
                <a:moveTo>
                  <a:pt x="60" y="76"/>
                </a:moveTo>
                <a:cubicBezTo>
                  <a:pt x="60" y="44"/>
                  <a:pt x="60" y="44"/>
                  <a:pt x="60" y="44"/>
                </a:cubicBezTo>
                <a:cubicBezTo>
                  <a:pt x="52" y="44"/>
                  <a:pt x="52" y="44"/>
                  <a:pt x="52" y="44"/>
                </a:cubicBezTo>
                <a:cubicBezTo>
                  <a:pt x="52" y="76"/>
                  <a:pt x="52" y="76"/>
                  <a:pt x="52" y="76"/>
                </a:cubicBezTo>
                <a:lnTo>
                  <a:pt x="60" y="76"/>
                </a:lnTo>
                <a:close/>
                <a:moveTo>
                  <a:pt x="76" y="44"/>
                </a:moveTo>
                <a:cubicBezTo>
                  <a:pt x="68" y="44"/>
                  <a:pt x="68" y="44"/>
                  <a:pt x="68" y="44"/>
                </a:cubicBezTo>
                <a:cubicBezTo>
                  <a:pt x="68" y="76"/>
                  <a:pt x="68" y="76"/>
                  <a:pt x="68" y="76"/>
                </a:cubicBezTo>
                <a:cubicBezTo>
                  <a:pt x="76" y="76"/>
                  <a:pt x="76" y="76"/>
                  <a:pt x="76" y="76"/>
                </a:cubicBezTo>
                <a:lnTo>
                  <a:pt x="76" y="4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95642">
              <a:defRPr/>
            </a:pPr>
            <a:endParaRPr lang="en-AU" sz="2000" kern="0">
              <a:solidFill>
                <a:srgbClr val="000000"/>
              </a:solidFill>
              <a:latin typeface="Calibri" panose="020F0502020204030204"/>
            </a:endParaRPr>
          </a:p>
        </p:txBody>
      </p:sp>
    </p:spTree>
    <p:extLst>
      <p:ext uri="{BB962C8B-B14F-4D97-AF65-F5344CB8AC3E}">
        <p14:creationId xmlns:p14="http://schemas.microsoft.com/office/powerpoint/2010/main" val="20017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E586E07-5720-449C-C005-46F558F84C9D}"/>
              </a:ext>
            </a:extLst>
          </p:cNvPr>
          <p:cNvSpPr>
            <a:spLocks noGrp="1"/>
          </p:cNvSpPr>
          <p:nvPr>
            <p:ph type="ctrTitle"/>
          </p:nvPr>
        </p:nvSpPr>
        <p:spPr>
          <a:xfrm>
            <a:off x="464024" y="419100"/>
            <a:ext cx="8202304" cy="2590800"/>
          </a:xfrm>
        </p:spPr>
        <p:txBody>
          <a:bodyPr/>
          <a:lstStyle/>
          <a:p>
            <a:r>
              <a:rPr lang="en-GB" dirty="0"/>
              <a:t>RECEIVING FLOW DEEP DIVE</a:t>
            </a:r>
            <a:endParaRPr lang="en-US" dirty="0"/>
          </a:p>
        </p:txBody>
      </p:sp>
    </p:spTree>
    <p:extLst>
      <p:ext uri="{BB962C8B-B14F-4D97-AF65-F5344CB8AC3E}">
        <p14:creationId xmlns:p14="http://schemas.microsoft.com/office/powerpoint/2010/main" val="165975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pptx" id="{8B9DF28E-3860-47AB-928E-053B0C4E15C1}" vid="{FBCD8AF6-C6B1-4054-A4B7-3E2552042DE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1a37124-4803-42fa-adb4-82919dbb830e">
      <Terms xmlns="http://schemas.microsoft.com/office/infopath/2007/PartnerControls"/>
    </lcf76f155ced4ddcb4097134ff3c332f>
    <TaxCatchAll xmlns="3e258f14-2a69-401c-90cf-aa142bca517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B8B9DD501F744992CF642693F002EB" ma:contentTypeVersion="17" ma:contentTypeDescription="Create a new document." ma:contentTypeScope="" ma:versionID="2bfa31d6d2ec3a0dc3854fd4be206065">
  <xsd:schema xmlns:xsd="http://www.w3.org/2001/XMLSchema" xmlns:xs="http://www.w3.org/2001/XMLSchema" xmlns:p="http://schemas.microsoft.com/office/2006/metadata/properties" xmlns:ns2="e1a37124-4803-42fa-adb4-82919dbb830e" xmlns:ns3="6eda3226-0021-4896-9b2f-8dea6560b308" xmlns:ns4="3e258f14-2a69-401c-90cf-aa142bca5179" targetNamespace="http://schemas.microsoft.com/office/2006/metadata/properties" ma:root="true" ma:fieldsID="2e3c3d10f4e21ba80377df59da45946f" ns2:_="" ns3:_="" ns4:_="">
    <xsd:import namespace="e1a37124-4803-42fa-adb4-82919dbb830e"/>
    <xsd:import namespace="6eda3226-0021-4896-9b2f-8dea6560b308"/>
    <xsd:import namespace="3e258f14-2a69-401c-90cf-aa142bca517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4: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a37124-4803-42fa-adb4-82919dbb83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da3226-0021-4896-9b2f-8dea6560b30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258f14-2a69-401c-90cf-aa142bca517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650ac59-3dd0-493d-8748-553a9c78b2a4}" ma:internalName="TaxCatchAll" ma:showField="CatchAllData" ma:web="6eda3226-0021-4896-9b2f-8dea6560b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618BD5-59B0-40C7-B413-7B6530D3BB37}">
  <ds:schemaRefs>
    <ds:schemaRef ds:uri="http://purl.org/dc/dcmitype/"/>
    <ds:schemaRef ds:uri="http://schemas.microsoft.com/office/infopath/2007/PartnerControls"/>
    <ds:schemaRef ds:uri="http://purl.org/dc/elements/1.1/"/>
    <ds:schemaRef ds:uri="http://schemas.microsoft.com/office/2006/documentManagement/types"/>
    <ds:schemaRef ds:uri="a65fdd87-050e-477d-a268-4b6ed9bcf40c"/>
    <ds:schemaRef ds:uri="c59bdbc2-dd6b-4e42-b96f-9294a32a2fa0"/>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73B6808-D934-47CF-A1CB-C3675A62312F}"/>
</file>

<file path=customXml/itemProps3.xml><?xml version="1.0" encoding="utf-8"?>
<ds:datastoreItem xmlns:ds="http://schemas.openxmlformats.org/officeDocument/2006/customXml" ds:itemID="{9430F9C4-931C-4F5E-8E00-C54884C32E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blank</Template>
  <TotalTime>17</TotalTime>
  <Words>2507</Words>
  <Application>Microsoft Office PowerPoint</Application>
  <PresentationFormat>Widescreen</PresentationFormat>
  <Paragraphs>331</Paragraphs>
  <Slides>20</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Inter Extra Bold</vt:lpstr>
      <vt:lpstr>Times New Roman</vt:lpstr>
      <vt:lpstr>Fira Sans</vt:lpstr>
      <vt:lpstr>Fira Sans (Headings)</vt:lpstr>
      <vt:lpstr>Calibri</vt:lpstr>
      <vt:lpstr>Arial</vt:lpstr>
      <vt:lpstr>Inter</vt:lpstr>
      <vt:lpstr>Office Theme</vt:lpstr>
      <vt:lpstr>FRANCE 2024  MANDATE</vt:lpstr>
      <vt:lpstr>10 STEPS TO BASWARE READINESS</vt:lpstr>
      <vt:lpstr>BASWARE OFFERING - KEY CHANGES</vt:lpstr>
      <vt:lpstr>IMPACT TO EXISTING CUSTOMERS HIGH LEVEL VIEW</vt:lpstr>
      <vt:lpstr>SENDING FLOW DEEP DIVE</vt:lpstr>
      <vt:lpstr>B2B DOMESTIC – INVOICE FLOW</vt:lpstr>
      <vt:lpstr>B2B DOMESTIC  INVOICE LIFECYCLE  FLOW</vt:lpstr>
      <vt:lpstr>SENDING   B2B International &amp; DOMTOM</vt:lpstr>
      <vt:lpstr>RECEIVING FLOW DEEP DIVE</vt:lpstr>
      <vt:lpstr>RECEIVING – DOMESTIC FLOWS</vt:lpstr>
      <vt:lpstr>RECEIVING  B2B International &amp; DOMTOM</vt:lpstr>
      <vt:lpstr>KEY TAKEAWAYS</vt:lpstr>
      <vt:lpstr>Thank you</vt:lpstr>
      <vt:lpstr>B2G DOMESTIC – INVOICE FLOW</vt:lpstr>
      <vt:lpstr>PowerPoint Presentation</vt:lpstr>
      <vt:lpstr>SUPPLIER SENDING PAYMENT RECEIPT EXAMPLE </vt:lpstr>
      <vt:lpstr>FORMATS AND INTEGRATION OPTIONS</vt:lpstr>
      <vt:lpstr>1</vt:lpstr>
      <vt:lpstr>INTEGRATION OPTIONS FOR INVOICE LIFECYCLE </vt:lpstr>
      <vt:lpstr>INTEGRATION OPTIONS FOR E-REPORTING</vt:lpstr>
    </vt:vector>
  </TitlesOfParts>
  <Company>Basware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 Steering Meeting</dc:title>
  <dc:creator>Harri Partanen</dc:creator>
  <cp:lastModifiedBy>Robert Wilson</cp:lastModifiedBy>
  <cp:revision>10</cp:revision>
  <cp:lastPrinted>2023-04-18T16:39:21Z</cp:lastPrinted>
  <dcterms:created xsi:type="dcterms:W3CDTF">2023-04-11T09:12:43Z</dcterms:created>
  <dcterms:modified xsi:type="dcterms:W3CDTF">2023-04-26T18:05:45Z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0x01010065B8B9DD501F744992CF642693F002EB</vt:lpwstr>
  </property>
</Properties>
</file>