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2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142532651" r:id="rId2"/>
    <p:sldId id="2142532638" r:id="rId3"/>
    <p:sldId id="2142532617" r:id="rId4"/>
    <p:sldId id="291" r:id="rId5"/>
    <p:sldId id="2142532643" r:id="rId6"/>
    <p:sldId id="2142532649" r:id="rId7"/>
    <p:sldId id="2142532636" r:id="rId8"/>
    <p:sldId id="2142532644" r:id="rId9"/>
    <p:sldId id="2142532645" r:id="rId10"/>
    <p:sldId id="2142532646" r:id="rId11"/>
    <p:sldId id="2142532652" r:id="rId12"/>
    <p:sldId id="258" r:id="rId13"/>
    <p:sldId id="2142532650" r:id="rId14"/>
  </p:sldIdLst>
  <p:sldSz cx="12192000" cy="6858000"/>
  <p:notesSz cx="6735763" cy="9866313"/>
  <p:embeddedFontLst>
    <p:embeddedFont>
      <p:font typeface="Calibri" panose="020F0502020204030204" pitchFamily="34" charset="0"/>
      <p:regular r:id="rId17"/>
      <p:bold r:id="rId18"/>
      <p:italic r:id="rId19"/>
      <p:boldItalic r:id="rId20"/>
    </p:embeddedFont>
    <p:embeddedFont>
      <p:font typeface="Fira Sans" panose="020B0503050000020004" pitchFamily="34" charset="0"/>
      <p:regular r:id="rId21"/>
      <p:bold r:id="rId22"/>
      <p:italic r:id="rId23"/>
      <p:boldItalic r:id="rId24"/>
    </p:embeddedFont>
    <p:embeddedFont>
      <p:font typeface="Inter" panose="020B0604020202020204" charset="0"/>
      <p:regular r:id="rId25"/>
      <p:bold r:id="rId26"/>
      <p:italic r:id="rId27"/>
      <p:boldItalic r:id="rId28"/>
    </p:embeddedFont>
    <p:embeddedFont>
      <p:font typeface="Inter Extra Bold" panose="020B0604020202020204" charset="0"/>
      <p:bold r:id="rId29"/>
      <p:italic r:id="rId30"/>
      <p:boldItalic r:id="rId3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EF273-6430-AC8F-F03C-3F6316AAEC23}" name="Kaisa Välimäki" initials="KV" userId="S::kaisaval@basware.com::748bfbdf-5648-43ca-b5dc-bdb32b059750" providerId="AD"/>
  <p188:author id="{6801E274-1348-5BA6-3021-780BD95403DA}" name="Taija Björklund" initials="TB" userId="S::taijabjo@basware.com::f59c0af2-13c8-4472-a5c5-5eeccb1d9b77" providerId="AD"/>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A48"/>
    <a:srgbClr val="414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A1C4F-4A13-49F0-B3AF-F6A6CBF65339}" v="358" dt="2023-04-25T10:55:50.411"/>
    <p1510:client id="{F2316F1A-94A7-4849-B2E4-B60530C69E00}" v="1" dt="2023-04-26T05:45:17.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576" y="120"/>
      </p:cViewPr>
      <p:guideLst/>
    </p:cSldViewPr>
  </p:slid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customXml" Target="../customXml/item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37" Type="http://schemas.microsoft.com/office/2018/10/relationships/authors" Target="author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2E7030-635F-CF9C-032C-76969CD4B5C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B9F20D90-83B8-4245-1889-9F008775B8A6}"/>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4960E971-ECF9-4288-8C56-2920D447083B}" type="datetimeFigureOut">
              <a:rPr lang="fi-FI" smtClean="0"/>
              <a:t>26.4.2023</a:t>
            </a:fld>
            <a:endParaRPr lang="fi-FI"/>
          </a:p>
        </p:txBody>
      </p:sp>
      <p:sp>
        <p:nvSpPr>
          <p:cNvPr id="4" name="Footer Placeholder 3">
            <a:extLst>
              <a:ext uri="{FF2B5EF4-FFF2-40B4-BE49-F238E27FC236}">
                <a16:creationId xmlns:a16="http://schemas.microsoft.com/office/drawing/2014/main" id="{431A99E5-A9E3-7F61-CFA7-9F720088DE68}"/>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8156D888-EEF8-F927-4A5D-72C9A02B25EB}"/>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585E86ED-2E77-48EB-9A50-9747A233CD79}" type="slidenum">
              <a:rPr lang="fi-FI" smtClean="0"/>
              <a:t>‹#›</a:t>
            </a:fld>
            <a:endParaRPr lang="fi-FI"/>
          </a:p>
        </p:txBody>
      </p:sp>
    </p:spTree>
    <p:extLst>
      <p:ext uri="{BB962C8B-B14F-4D97-AF65-F5344CB8AC3E}">
        <p14:creationId xmlns:p14="http://schemas.microsoft.com/office/powerpoint/2010/main" val="3456842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26.4.2023</a:t>
            </a:fld>
            <a:endParaRPr lang="fi-FI"/>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26BB66EF-16C6-4772-8BEF-FA03DF44B885}" type="slidenum">
              <a:rPr lang="fi-FI" smtClean="0"/>
              <a:pPr/>
              <a:t>3</a:t>
            </a:fld>
            <a:endParaRPr lang="fi-FI"/>
          </a:p>
        </p:txBody>
      </p:sp>
    </p:spTree>
    <p:extLst>
      <p:ext uri="{BB962C8B-B14F-4D97-AF65-F5344CB8AC3E}">
        <p14:creationId xmlns:p14="http://schemas.microsoft.com/office/powerpoint/2010/main" val="363508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should be no learning required to start shopping. This is what we are trying to achieve: there is universal search and a single basket.</a:t>
            </a:r>
          </a:p>
          <a:p>
            <a:endParaRPr lang="en-US" dirty="0">
              <a:solidFill>
                <a:schemeClr val="bg2"/>
              </a:solidFill>
              <a:ea typeface="Calibri" panose="020F0502020204030204" pitchFamily="34" charset="0"/>
              <a:cs typeface="Arial"/>
            </a:endParaRPr>
          </a:p>
          <a:p>
            <a:r>
              <a:rPr lang="en-US" dirty="0">
                <a:solidFill>
                  <a:schemeClr val="bg2"/>
                </a:solidFill>
                <a:ea typeface="Calibri" panose="020F0502020204030204" pitchFamily="34" charset="0"/>
                <a:cs typeface="Arial"/>
              </a:rPr>
              <a:t>Integration of Purchase and Marketplace l</a:t>
            </a:r>
            <a:r>
              <a:rPr lang="en-GB" dirty="0" err="1">
                <a:ea typeface="Calibri" panose="020F0502020204030204" pitchFamily="34" charset="0"/>
                <a:cs typeface="Arial"/>
              </a:rPr>
              <a:t>ays</a:t>
            </a:r>
            <a:r>
              <a:rPr lang="en-GB" dirty="0">
                <a:ea typeface="Calibri" panose="020F0502020204030204" pitchFamily="34" charset="0"/>
                <a:cs typeface="Arial"/>
              </a:rPr>
              <a:t> the foundation for future shopping experience enhancements and innovations</a:t>
            </a:r>
          </a:p>
          <a:p>
            <a:endParaRPr lang="en-GB" dirty="0">
              <a:ea typeface="Calibri" panose="020F0502020204030204" pitchFamily="34" charset="0"/>
              <a:cs typeface="Arial"/>
            </a:endParaRPr>
          </a:p>
          <a:p>
            <a:r>
              <a:rPr lang="en-US" sz="2800" dirty="0"/>
              <a:t>Recommending customers to migrate to Integrated shopping experience</a:t>
            </a:r>
          </a:p>
          <a:p>
            <a:r>
              <a:rPr lang="en-US" sz="2800" dirty="0"/>
              <a:t>Old shopping experience will be deprecated in the future!</a:t>
            </a:r>
          </a:p>
          <a:p>
            <a:endParaRPr lang="en-US" sz="2800" dirty="0"/>
          </a:p>
          <a:p>
            <a:r>
              <a:rPr lang="en-US" sz="2800" dirty="0"/>
              <a:t>Get advantage of the newest features, we recommend moving to Integrated shopping experience. Note also that if you would be interested in taking Amazon Business into use I the future, Integrated shopping experience will be a pre-requisite for that.</a:t>
            </a:r>
            <a:endParaRPr lang="fi-FI" sz="2800" dirty="0"/>
          </a:p>
          <a:p>
            <a:pPr marL="228600" lvl="1" indent="0">
              <a:lnSpc>
                <a:spcPct val="90000"/>
              </a:lnSpc>
              <a:spcBef>
                <a:spcPts val="400"/>
              </a:spcBef>
              <a:spcAft>
                <a:spcPts val="400"/>
              </a:spcAft>
              <a:buClr>
                <a:schemeClr val="bg1"/>
              </a:buClr>
              <a:buFont typeface="Arial" panose="020B0604020202020204" pitchFamily="34" charset="0"/>
              <a:buNone/>
              <a:defRPr/>
            </a:pPr>
            <a:endParaRPr lang="en-US" sz="1600" dirty="0">
              <a:solidFill>
                <a:schemeClr val="bg1"/>
              </a:solidFill>
              <a:cs typeface="Arial"/>
            </a:endParaRPr>
          </a:p>
          <a:p>
            <a:pPr marR="0" lvl="1" indent="-228600" fontAlgn="auto">
              <a:spcBef>
                <a:spcPts val="400"/>
              </a:spcBef>
              <a:spcAft>
                <a:spcPts val="400"/>
              </a:spcAft>
              <a:buClr>
                <a:schemeClr val="bg1"/>
              </a:buClr>
              <a:buSzTx/>
              <a:buFont typeface="Arial" panose="020B0604020202020204" pitchFamily="34" charset="0"/>
              <a:buChar char="•"/>
              <a:tabLst/>
              <a:defRPr/>
            </a:pPr>
            <a:endParaRPr lang="en-US" sz="1600" dirty="0">
              <a:solidFill>
                <a:schemeClr val="bg1"/>
              </a:solidFill>
              <a:cs typeface="Arial"/>
            </a:endParaRPr>
          </a:p>
          <a:p>
            <a:pPr lvl="1"/>
            <a:endParaRPr lang="en-GB" sz="1600" dirty="0">
              <a:solidFill>
                <a:schemeClr val="bg1"/>
              </a:solidFill>
              <a:ea typeface="Calibri" panose="020F0502020204030204" pitchFamily="34" charset="0"/>
              <a:cs typeface="Arial"/>
            </a:endParaRPr>
          </a:p>
          <a:p>
            <a:endParaRPr lang="en-GB" dirty="0">
              <a:ea typeface="Calibri" panose="020F0502020204030204" pitchFamily="34" charset="0"/>
              <a:cs typeface="Arial"/>
            </a:endParaRPr>
          </a:p>
          <a:p>
            <a:pPr lvl="1"/>
            <a:r>
              <a:rPr lang="en-GB" sz="1600" dirty="0">
                <a:solidFill>
                  <a:schemeClr val="bg1"/>
                </a:solidFill>
                <a:ea typeface="Calibri" panose="020F0502020204030204" pitchFamily="34" charset="0"/>
                <a:cs typeface="Arial"/>
              </a:rPr>
              <a:t>More shopping enhancements and innovations coming</a:t>
            </a:r>
          </a:p>
          <a:p>
            <a:pPr lvl="1"/>
            <a:endParaRPr lang="en-GB" sz="1600" dirty="0">
              <a:solidFill>
                <a:schemeClr val="bg1"/>
              </a:solidFill>
              <a:ea typeface="Calibri" panose="020F0502020204030204" pitchFamily="34" charset="0"/>
              <a:cs typeface="Arial"/>
            </a:endParaRPr>
          </a:p>
          <a:p>
            <a:pPr marL="0" marR="0" lvl="0" indent="0" algn="l" defTabSz="914377" rtl="0" eaLnBrk="1" fontAlgn="auto" latinLnBrk="0" hangingPunct="1">
              <a:lnSpc>
                <a:spcPct val="90000"/>
              </a:lnSpc>
              <a:spcBef>
                <a:spcPts val="0"/>
              </a:spcBef>
              <a:spcAft>
                <a:spcPts val="0"/>
              </a:spcAft>
              <a:buClr>
                <a:srgbClr val="00A9CE"/>
              </a:buClr>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ea typeface="Calibri" panose="020F0502020204030204" pitchFamily="34" charset="0"/>
                <a:cs typeface="Arial"/>
              </a:rPr>
              <a:t>Uniting search capabilities and benefits from both platforms </a:t>
            </a:r>
          </a:p>
          <a:p>
            <a:pPr marR="0" lvl="1" indent="-228600" fontAlgn="auto">
              <a:spcBef>
                <a:spcPts val="400"/>
              </a:spcBef>
              <a:spcAft>
                <a:spcPts val="400"/>
              </a:spcAft>
              <a:buClr>
                <a:schemeClr val="bg1"/>
              </a:buClr>
              <a:buSzTx/>
              <a:buFont typeface="Arial" panose="020B0604020202020204" pitchFamily="34" charset="0"/>
              <a:buChar char="•"/>
              <a:tabLst/>
              <a:defRPr/>
            </a:pPr>
            <a:r>
              <a:rPr lang="en-US" sz="1600" dirty="0">
                <a:solidFill>
                  <a:schemeClr val="bg1"/>
                </a:solidFill>
                <a:cs typeface="Arial"/>
              </a:rPr>
              <a:t>Marketplace catalog and punchout items </a:t>
            </a:r>
          </a:p>
          <a:p>
            <a:pPr marR="0" lvl="1" indent="-228600" fontAlgn="auto">
              <a:spcBef>
                <a:spcPts val="400"/>
              </a:spcBef>
              <a:spcAft>
                <a:spcPts val="400"/>
              </a:spcAft>
              <a:buClr>
                <a:schemeClr val="bg1"/>
              </a:buClr>
              <a:buSzTx/>
              <a:buFont typeface="Arial" panose="020B0604020202020204" pitchFamily="34" charset="0"/>
              <a:buChar char="•"/>
              <a:tabLst/>
              <a:defRPr/>
            </a:pPr>
            <a:r>
              <a:rPr lang="en-US" sz="1600" dirty="0">
                <a:solidFill>
                  <a:schemeClr val="bg1"/>
                </a:solidFill>
                <a:cs typeface="Arial"/>
              </a:rPr>
              <a:t>Purchase free-text-forms</a:t>
            </a:r>
          </a:p>
          <a:p>
            <a:pPr marR="0" lvl="1" indent="-228600" fontAlgn="auto">
              <a:spcBef>
                <a:spcPts val="400"/>
              </a:spcBef>
              <a:spcAft>
                <a:spcPts val="400"/>
              </a:spcAft>
              <a:buClr>
                <a:schemeClr val="bg1"/>
              </a:buClr>
              <a:buSzTx/>
              <a:buFont typeface="Arial" panose="020B0604020202020204" pitchFamily="34" charset="0"/>
              <a:buChar char="•"/>
              <a:tabLst/>
              <a:defRPr/>
            </a:pPr>
            <a:endParaRPr lang="en-US" sz="1600" dirty="0">
              <a:solidFill>
                <a:schemeClr val="bg1"/>
              </a:solidFill>
              <a:cs typeface="Arial"/>
            </a:endParaRPr>
          </a:p>
          <a:p>
            <a:pPr marL="0" marR="0" lvl="0" indent="0" algn="l" defTabSz="914377" rtl="0" eaLnBrk="1" fontAlgn="auto" latinLnBrk="0" hangingPunct="1">
              <a:lnSpc>
                <a:spcPct val="90000"/>
              </a:lnSpc>
              <a:spcBef>
                <a:spcPts val="0"/>
              </a:spcBef>
              <a:spcAft>
                <a:spcPts val="0"/>
              </a:spcAft>
              <a:buClr>
                <a:srgbClr val="00A9CE"/>
              </a:buClr>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ea typeface="Calibri" panose="020F0502020204030204" pitchFamily="34" charset="0"/>
                <a:cs typeface="Arial"/>
              </a:rPr>
              <a:t>Simplified checkout experience</a:t>
            </a:r>
          </a:p>
          <a:p>
            <a:pPr lvl="1" indent="-228600">
              <a:lnSpc>
                <a:spcPct val="90000"/>
              </a:lnSpc>
              <a:spcBef>
                <a:spcPts val="400"/>
              </a:spcBef>
              <a:spcAft>
                <a:spcPts val="400"/>
              </a:spcAft>
              <a:buClr>
                <a:schemeClr val="bg1"/>
              </a:buClr>
              <a:buFont typeface="Arial" panose="020B0604020202020204" pitchFamily="34" charset="0"/>
              <a:buChar char="•"/>
              <a:defRPr/>
            </a:pPr>
            <a:r>
              <a:rPr lang="en-US" sz="1600" dirty="0">
                <a:solidFill>
                  <a:schemeClr val="bg1"/>
                </a:solidFill>
                <a:cs typeface="Arial"/>
              </a:rPr>
              <a:t>Complete purchase for all items in one place</a:t>
            </a:r>
          </a:p>
          <a:p>
            <a:pPr lvl="1" indent="-228600">
              <a:lnSpc>
                <a:spcPct val="90000"/>
              </a:lnSpc>
              <a:spcBef>
                <a:spcPts val="400"/>
              </a:spcBef>
              <a:spcAft>
                <a:spcPts val="400"/>
              </a:spcAft>
              <a:buClr>
                <a:schemeClr val="bg1"/>
              </a:buClr>
              <a:buFont typeface="Arial" panose="020B0604020202020204" pitchFamily="34" charset="0"/>
              <a:buChar char="•"/>
              <a:defRPr/>
            </a:pPr>
            <a:r>
              <a:rPr lang="en-US" sz="1600" dirty="0">
                <a:solidFill>
                  <a:schemeClr val="bg1"/>
                </a:solidFill>
                <a:cs typeface="Arial"/>
              </a:rPr>
              <a:t>Option to 'express' checkout for single item purchases</a:t>
            </a:r>
          </a:p>
          <a:p>
            <a:pPr marL="228600" lvl="1" indent="0">
              <a:lnSpc>
                <a:spcPct val="90000"/>
              </a:lnSpc>
              <a:spcBef>
                <a:spcPts val="400"/>
              </a:spcBef>
              <a:spcAft>
                <a:spcPts val="400"/>
              </a:spcAft>
              <a:buClr>
                <a:schemeClr val="bg1"/>
              </a:buClr>
              <a:buFont typeface="Arial" panose="020B0604020202020204" pitchFamily="34" charset="0"/>
              <a:buNone/>
              <a:defRPr/>
            </a:pPr>
            <a:endParaRPr lang="en-US" sz="1600" dirty="0">
              <a:solidFill>
                <a:schemeClr val="bg1"/>
              </a:solidFill>
              <a:cs typeface="Arial"/>
            </a:endParaRPr>
          </a:p>
          <a:p>
            <a:endParaRPr lang="fi-FI" dirty="0"/>
          </a:p>
        </p:txBody>
      </p:sp>
      <p:sp>
        <p:nvSpPr>
          <p:cNvPr id="4" name="Slide Number Placeholder 3"/>
          <p:cNvSpPr>
            <a:spLocks noGrp="1"/>
          </p:cNvSpPr>
          <p:nvPr>
            <p:ph type="sldNum" sz="quarter" idx="5"/>
          </p:nvPr>
        </p:nvSpPr>
        <p:spPr/>
        <p:txBody>
          <a:bodyPr/>
          <a:lstStyle/>
          <a:p>
            <a:fld id="{26BB66EF-16C6-4772-8BEF-FA03DF44B885}" type="slidenum">
              <a:rPr lang="fi-FI" smtClean="0"/>
              <a:pPr/>
              <a:t>5</a:t>
            </a:fld>
            <a:endParaRPr lang="fi-FI"/>
          </a:p>
        </p:txBody>
      </p:sp>
    </p:spTree>
    <p:extLst>
      <p:ext uri="{BB962C8B-B14F-4D97-AF65-F5344CB8AC3E}">
        <p14:creationId xmlns:p14="http://schemas.microsoft.com/office/powerpoint/2010/main" val="116022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”Some of </a:t>
            </a:r>
            <a:r>
              <a:rPr lang="fi-FI" dirty="0" err="1"/>
              <a:t>you</a:t>
            </a:r>
            <a:r>
              <a:rPr lang="fi-FI" dirty="0"/>
              <a:t> </a:t>
            </a:r>
            <a:r>
              <a:rPr lang="fi-FI" dirty="0" err="1"/>
              <a:t>may</a:t>
            </a:r>
            <a:r>
              <a:rPr lang="fi-FI" dirty="0"/>
              <a:t> </a:t>
            </a:r>
            <a:r>
              <a:rPr lang="fi-FI" dirty="0" err="1"/>
              <a:t>have</a:t>
            </a:r>
            <a:r>
              <a:rPr lang="fi-FI" dirty="0"/>
              <a:t> </a:t>
            </a:r>
            <a:r>
              <a:rPr lang="fi-FI" dirty="0" err="1"/>
              <a:t>seen</a:t>
            </a:r>
            <a:r>
              <a:rPr lang="fi-FI" dirty="0"/>
              <a:t> </a:t>
            </a:r>
            <a:r>
              <a:rPr lang="fi-FI" dirty="0" err="1"/>
              <a:t>demos</a:t>
            </a:r>
            <a:r>
              <a:rPr lang="fi-FI" dirty="0"/>
              <a:t> of </a:t>
            </a:r>
            <a:r>
              <a:rPr lang="fi-FI" dirty="0" err="1"/>
              <a:t>Integrated</a:t>
            </a:r>
            <a:r>
              <a:rPr lang="fi-FI" dirty="0"/>
              <a:t> </a:t>
            </a:r>
            <a:r>
              <a:rPr lang="fi-FI" dirty="0" err="1"/>
              <a:t>shopping</a:t>
            </a:r>
            <a:r>
              <a:rPr lang="fi-FI" dirty="0"/>
              <a:t> </a:t>
            </a:r>
            <a:r>
              <a:rPr lang="fi-FI" dirty="0" err="1"/>
              <a:t>experience</a:t>
            </a:r>
            <a:r>
              <a:rPr lang="fi-FI" dirty="0"/>
              <a:t> </a:t>
            </a:r>
            <a:r>
              <a:rPr lang="fi-FI" dirty="0" err="1"/>
              <a:t>already</a:t>
            </a:r>
            <a:r>
              <a:rPr lang="fi-FI" dirty="0"/>
              <a:t> </a:t>
            </a:r>
            <a:r>
              <a:rPr lang="fi-FI" dirty="0" err="1"/>
              <a:t>or</a:t>
            </a:r>
            <a:r>
              <a:rPr lang="fi-FI" dirty="0"/>
              <a:t> </a:t>
            </a:r>
            <a:r>
              <a:rPr lang="fi-FI" dirty="0" err="1"/>
              <a:t>you</a:t>
            </a:r>
            <a:r>
              <a:rPr lang="fi-FI" dirty="0"/>
              <a:t> </a:t>
            </a:r>
            <a:r>
              <a:rPr lang="fi-FI" dirty="0" err="1"/>
              <a:t>may</a:t>
            </a:r>
            <a:r>
              <a:rPr lang="fi-FI" dirty="0"/>
              <a:t> </a:t>
            </a:r>
            <a:r>
              <a:rPr lang="fi-FI" dirty="0" err="1"/>
              <a:t>have</a:t>
            </a:r>
            <a:r>
              <a:rPr lang="fi-FI" dirty="0"/>
              <a:t> </a:t>
            </a:r>
            <a:r>
              <a:rPr lang="fi-FI" dirty="0" err="1"/>
              <a:t>enabled</a:t>
            </a:r>
            <a:r>
              <a:rPr lang="fi-FI" dirty="0"/>
              <a:t> ISE in </a:t>
            </a:r>
            <a:r>
              <a:rPr lang="fi-FI" dirty="0" err="1"/>
              <a:t>your</a:t>
            </a:r>
            <a:r>
              <a:rPr lang="fi-FI" dirty="0"/>
              <a:t> </a:t>
            </a:r>
            <a:r>
              <a:rPr lang="fi-FI" dirty="0" err="1"/>
              <a:t>test</a:t>
            </a:r>
            <a:r>
              <a:rPr lang="fi-FI" dirty="0"/>
              <a:t> environment, </a:t>
            </a:r>
            <a:r>
              <a:rPr lang="fi-FI" dirty="0" err="1"/>
              <a:t>but</a:t>
            </a:r>
            <a:r>
              <a:rPr lang="fi-FI" dirty="0"/>
              <a:t> </a:t>
            </a:r>
            <a:r>
              <a:rPr lang="fi-FI" dirty="0" err="1"/>
              <a:t>we</a:t>
            </a:r>
            <a:r>
              <a:rPr lang="fi-FI" dirty="0"/>
              <a:t> </a:t>
            </a:r>
            <a:r>
              <a:rPr lang="fi-FI" dirty="0" err="1"/>
              <a:t>wanted</a:t>
            </a:r>
            <a:r>
              <a:rPr lang="fi-FI" dirty="0"/>
              <a:t> to </a:t>
            </a:r>
            <a:r>
              <a:rPr lang="fi-FI" dirty="0" err="1"/>
              <a:t>take</a:t>
            </a:r>
            <a:r>
              <a:rPr lang="fi-FI" dirty="0"/>
              <a:t> </a:t>
            </a:r>
            <a:r>
              <a:rPr lang="fi-FI" dirty="0" err="1"/>
              <a:t>this</a:t>
            </a:r>
            <a:r>
              <a:rPr lang="fi-FI" dirty="0"/>
              <a:t> </a:t>
            </a:r>
            <a:r>
              <a:rPr lang="fi-FI" dirty="0" err="1"/>
              <a:t>opportunity</a:t>
            </a:r>
            <a:r>
              <a:rPr lang="fi-FI" dirty="0"/>
              <a:t> to </a:t>
            </a:r>
            <a:r>
              <a:rPr lang="fi-FI" dirty="0" err="1"/>
              <a:t>hear</a:t>
            </a:r>
            <a:r>
              <a:rPr lang="fi-FI" dirty="0"/>
              <a:t> </a:t>
            </a:r>
            <a:r>
              <a:rPr lang="fi-FI" dirty="0" err="1"/>
              <a:t>your</a:t>
            </a:r>
            <a:r>
              <a:rPr lang="fi-FI" dirty="0"/>
              <a:t> feedback and </a:t>
            </a:r>
            <a:r>
              <a:rPr lang="fi-FI" dirty="0" err="1"/>
              <a:t>questions</a:t>
            </a:r>
            <a:r>
              <a:rPr lang="fi-FI" dirty="0"/>
              <a:t> </a:t>
            </a:r>
            <a:r>
              <a:rPr lang="fi-FI" dirty="0" err="1"/>
              <a:t>about</a:t>
            </a:r>
            <a:r>
              <a:rPr lang="fi-FI" dirty="0"/>
              <a:t> </a:t>
            </a:r>
            <a:r>
              <a:rPr lang="fi-FI" dirty="0" err="1"/>
              <a:t>the</a:t>
            </a:r>
            <a:r>
              <a:rPr lang="fi-FI" dirty="0"/>
              <a:t> </a:t>
            </a:r>
            <a:r>
              <a:rPr lang="fi-FI" dirty="0" err="1"/>
              <a:t>Integrated</a:t>
            </a:r>
            <a:r>
              <a:rPr lang="fi-FI" dirty="0"/>
              <a:t> </a:t>
            </a:r>
            <a:r>
              <a:rPr lang="fi-FI" dirty="0" err="1"/>
              <a:t>shipping</a:t>
            </a:r>
            <a:r>
              <a:rPr lang="fi-FI" dirty="0"/>
              <a:t> </a:t>
            </a:r>
            <a:r>
              <a:rPr lang="fi-FI" dirty="0" err="1"/>
              <a:t>experience</a:t>
            </a:r>
            <a:r>
              <a:rPr lang="fi-FI" dirty="0"/>
              <a:t> and </a:t>
            </a:r>
            <a:r>
              <a:rPr lang="fi-FI" dirty="0" err="1"/>
              <a:t>also</a:t>
            </a:r>
            <a:r>
              <a:rPr lang="fi-FI" dirty="0"/>
              <a:t> to </a:t>
            </a:r>
            <a:r>
              <a:rPr lang="fi-FI" dirty="0" err="1"/>
              <a:t>let</a:t>
            </a:r>
            <a:r>
              <a:rPr lang="fi-FI" dirty="0"/>
              <a:t> y show </a:t>
            </a:r>
            <a:r>
              <a:rPr lang="fi-FI" dirty="0" err="1"/>
              <a:t>that</a:t>
            </a:r>
            <a:r>
              <a:rPr lang="fi-FI" dirty="0"/>
              <a:t> </a:t>
            </a:r>
            <a:r>
              <a:rPr lang="fi-FI" dirty="0" err="1"/>
              <a:t>we</a:t>
            </a:r>
            <a:r>
              <a:rPr lang="fi-FI" dirty="0"/>
              <a:t> </a:t>
            </a:r>
            <a:r>
              <a:rPr lang="fi-FI" dirty="0" err="1"/>
              <a:t>are</a:t>
            </a:r>
            <a:r>
              <a:rPr lang="fi-FI" dirty="0"/>
              <a:t> </a:t>
            </a:r>
            <a:r>
              <a:rPr lang="fi-FI" dirty="0" err="1"/>
              <a:t>constantly</a:t>
            </a:r>
            <a:r>
              <a:rPr lang="fi-FI" dirty="0"/>
              <a:t> </a:t>
            </a:r>
            <a:r>
              <a:rPr lang="fi-FI" dirty="0" err="1"/>
              <a:t>improving</a:t>
            </a:r>
            <a:r>
              <a:rPr lang="fi-FI" dirty="0"/>
              <a:t> </a:t>
            </a:r>
            <a:r>
              <a:rPr lang="fi-FI" dirty="0" err="1"/>
              <a:t>the</a:t>
            </a:r>
            <a:r>
              <a:rPr lang="fi-FI" dirty="0"/>
              <a:t> </a:t>
            </a:r>
            <a:r>
              <a:rPr lang="fi-FI" dirty="0" err="1"/>
              <a:t>experience</a:t>
            </a:r>
            <a:r>
              <a:rPr lang="fi-FI" dirty="0"/>
              <a:t> </a:t>
            </a:r>
            <a:r>
              <a:rPr lang="fi-FI" dirty="0" err="1"/>
              <a:t>based</a:t>
            </a:r>
            <a:r>
              <a:rPr lang="fi-FI" dirty="0"/>
              <a:t> on </a:t>
            </a:r>
            <a:r>
              <a:rPr lang="fi-FI" dirty="0" err="1"/>
              <a:t>customer</a:t>
            </a:r>
            <a:r>
              <a:rPr lang="fi-FI" dirty="0"/>
              <a:t> feedback. So </a:t>
            </a:r>
            <a:r>
              <a:rPr lang="fi-FI" dirty="0" err="1"/>
              <a:t>you</a:t>
            </a:r>
            <a:r>
              <a:rPr lang="fi-FI" dirty="0"/>
              <a:t> </a:t>
            </a:r>
            <a:r>
              <a:rPr lang="fi-FI" dirty="0" err="1"/>
              <a:t>can</a:t>
            </a:r>
            <a:r>
              <a:rPr lang="fi-FI" dirty="0"/>
              <a:t> </a:t>
            </a:r>
            <a:r>
              <a:rPr lang="fi-FI" dirty="0" err="1"/>
              <a:t>use</a:t>
            </a:r>
            <a:r>
              <a:rPr lang="fi-FI" dirty="0"/>
              <a:t> </a:t>
            </a:r>
            <a:r>
              <a:rPr lang="fi-FI" dirty="0" err="1"/>
              <a:t>the</a:t>
            </a:r>
            <a:r>
              <a:rPr lang="fi-FI" dirty="0"/>
              <a:t> </a:t>
            </a:r>
            <a:r>
              <a:rPr lang="fi-FI" dirty="0" err="1"/>
              <a:t>opportunity</a:t>
            </a:r>
            <a:r>
              <a:rPr lang="fi-FI" dirty="0"/>
              <a:t> to </a:t>
            </a:r>
            <a:r>
              <a:rPr lang="fi-FI" dirty="0" err="1"/>
              <a:t>give</a:t>
            </a:r>
            <a:r>
              <a:rPr lang="fi-FI" dirty="0"/>
              <a:t> feedback on </a:t>
            </a:r>
            <a:r>
              <a:rPr lang="fi-FI" dirty="0" err="1"/>
              <a:t>the</a:t>
            </a:r>
            <a:r>
              <a:rPr lang="fi-FI" dirty="0"/>
              <a:t> </a:t>
            </a:r>
            <a:r>
              <a:rPr lang="fi-FI" dirty="0" err="1"/>
              <a:t>features</a:t>
            </a:r>
            <a:r>
              <a:rPr lang="fi-FI" dirty="0"/>
              <a:t> </a:t>
            </a:r>
            <a:r>
              <a:rPr lang="fi-FI" dirty="0" err="1"/>
              <a:t>I’m</a:t>
            </a:r>
            <a:r>
              <a:rPr lang="fi-FI" dirty="0"/>
              <a:t> </a:t>
            </a:r>
            <a:r>
              <a:rPr lang="fi-FI" dirty="0" err="1"/>
              <a:t>showing</a:t>
            </a:r>
            <a:r>
              <a:rPr lang="fi-FI" dirty="0"/>
              <a:t> to </a:t>
            </a:r>
            <a:r>
              <a:rPr lang="fi-FI" dirty="0" err="1"/>
              <a:t>you</a:t>
            </a:r>
            <a:r>
              <a:rPr lang="fi-FI" dirty="0"/>
              <a:t> </a:t>
            </a:r>
            <a:r>
              <a:rPr lang="fi-FI" dirty="0" err="1"/>
              <a:t>or</a:t>
            </a:r>
            <a:r>
              <a:rPr lang="fi-FI" dirty="0"/>
              <a:t> </a:t>
            </a:r>
            <a:r>
              <a:rPr lang="fi-FI" dirty="0" err="1"/>
              <a:t>ask</a:t>
            </a:r>
            <a:r>
              <a:rPr lang="fi-FI" dirty="0"/>
              <a:t> </a:t>
            </a:r>
            <a:r>
              <a:rPr lang="fi-FI" dirty="0" err="1"/>
              <a:t>if</a:t>
            </a:r>
            <a:r>
              <a:rPr lang="fi-FI" dirty="0"/>
              <a:t> </a:t>
            </a:r>
            <a:r>
              <a:rPr lang="fi-FI" dirty="0" err="1"/>
              <a:t>there</a:t>
            </a:r>
            <a:r>
              <a:rPr lang="fi-FI" dirty="0"/>
              <a:t> is </a:t>
            </a:r>
            <a:r>
              <a:rPr lang="fi-FI" dirty="0" err="1"/>
              <a:t>anything</a:t>
            </a:r>
            <a:r>
              <a:rPr lang="fi-FI" dirty="0"/>
              <a:t> </a:t>
            </a:r>
            <a:r>
              <a:rPr lang="fi-FI" dirty="0" err="1"/>
              <a:t>you</a:t>
            </a:r>
            <a:r>
              <a:rPr lang="fi-FI" dirty="0"/>
              <a:t> </a:t>
            </a:r>
            <a:r>
              <a:rPr lang="fi-FI" dirty="0" err="1"/>
              <a:t>are</a:t>
            </a:r>
            <a:r>
              <a:rPr lang="fi-FI" dirty="0"/>
              <a:t> </a:t>
            </a:r>
            <a:r>
              <a:rPr lang="fi-FI" dirty="0" err="1"/>
              <a:t>wondering</a:t>
            </a:r>
            <a:r>
              <a:rPr lang="fi-FI" dirty="0"/>
              <a:t> </a:t>
            </a:r>
            <a:r>
              <a:rPr lang="fi-FI" dirty="0" err="1"/>
              <a:t>about</a:t>
            </a:r>
            <a:r>
              <a:rPr lang="fi-FI" dirty="0"/>
              <a:t>. </a:t>
            </a:r>
            <a:r>
              <a:rPr lang="fi-FI" dirty="0" err="1"/>
              <a:t>Feel</a:t>
            </a:r>
            <a:r>
              <a:rPr lang="fi-FI" dirty="0"/>
              <a:t> </a:t>
            </a:r>
            <a:r>
              <a:rPr lang="fi-FI" dirty="0" err="1"/>
              <a:t>free</a:t>
            </a:r>
            <a:r>
              <a:rPr lang="fi-FI" dirty="0"/>
              <a:t> to </a:t>
            </a:r>
            <a:r>
              <a:rPr lang="fi-FI" dirty="0" err="1"/>
              <a:t>comment</a:t>
            </a:r>
            <a:r>
              <a:rPr lang="fi-FI" dirty="0"/>
              <a:t> </a:t>
            </a:r>
            <a:r>
              <a:rPr lang="fi-FI" dirty="0" err="1"/>
              <a:t>or</a:t>
            </a:r>
            <a:r>
              <a:rPr lang="fi-FI" dirty="0"/>
              <a:t> </a:t>
            </a:r>
            <a:r>
              <a:rPr lang="fi-FI" dirty="0" err="1"/>
              <a:t>ask</a:t>
            </a:r>
            <a:r>
              <a:rPr lang="fi-FI" dirty="0"/>
              <a:t> </a:t>
            </a:r>
            <a:r>
              <a:rPr lang="fi-FI" dirty="0" err="1"/>
              <a:t>questions</a:t>
            </a:r>
            <a:r>
              <a:rPr lang="fi-FI" dirty="0"/>
              <a:t> </a:t>
            </a:r>
            <a:r>
              <a:rPr lang="fi-FI" dirty="0" err="1"/>
              <a:t>during</a:t>
            </a:r>
            <a:r>
              <a:rPr lang="fi-FI" dirty="0"/>
              <a:t> </a:t>
            </a:r>
            <a:r>
              <a:rPr lang="fi-FI" dirty="0" err="1"/>
              <a:t>the</a:t>
            </a:r>
            <a:r>
              <a:rPr lang="fi-FI" dirty="0"/>
              <a:t> demo”</a:t>
            </a:r>
          </a:p>
        </p:txBody>
      </p:sp>
      <p:sp>
        <p:nvSpPr>
          <p:cNvPr id="4" name="Slide Number Placeholder 3"/>
          <p:cNvSpPr>
            <a:spLocks noGrp="1"/>
          </p:cNvSpPr>
          <p:nvPr>
            <p:ph type="sldNum" sz="quarter" idx="5"/>
          </p:nvPr>
        </p:nvSpPr>
        <p:spPr/>
        <p:txBody>
          <a:bodyPr/>
          <a:lstStyle/>
          <a:p>
            <a:fld id="{26BB66EF-16C6-4772-8BEF-FA03DF44B885}" type="slidenum">
              <a:rPr lang="fi-FI" smtClean="0"/>
              <a:pPr/>
              <a:t>6</a:t>
            </a:fld>
            <a:endParaRPr lang="fi-FI"/>
          </a:p>
        </p:txBody>
      </p:sp>
    </p:spTree>
    <p:extLst>
      <p:ext uri="{BB962C8B-B14F-4D97-AF65-F5344CB8AC3E}">
        <p14:creationId xmlns:p14="http://schemas.microsoft.com/office/powerpoint/2010/main" val="420015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Integrated shopping experience enables taking Amazon catalogues and federated search into use.</a:t>
            </a:r>
          </a:p>
          <a:p>
            <a:pPr algn="l"/>
            <a:r>
              <a:rPr lang="en-US" b="0" i="0" dirty="0">
                <a:solidFill>
                  <a:srgbClr val="000000"/>
                </a:solidFill>
                <a:effectLst/>
                <a:latin typeface="Times New Roman" panose="02020603050405020304" pitchFamily="18" charset="0"/>
              </a:rPr>
              <a:t>With federated search company employees can search across Amazon catalogs and compare the Amazon business- and supplier site items on a single screen. Gives true consumer style shopping experience.</a:t>
            </a:r>
          </a:p>
          <a:p>
            <a:pPr algn="l"/>
            <a:r>
              <a:rPr lang="en-US" b="0" i="0" dirty="0">
                <a:solidFill>
                  <a:srgbClr val="000000"/>
                </a:solidFill>
                <a:effectLst/>
                <a:latin typeface="Times New Roman" panose="02020603050405020304" pitchFamily="18" charset="0"/>
              </a:rPr>
              <a:t>Federated search can also be used for other catalog providers than Amazon</a:t>
            </a:r>
          </a:p>
          <a:p>
            <a:endParaRPr lang="fi-FI" dirty="0"/>
          </a:p>
        </p:txBody>
      </p:sp>
      <p:sp>
        <p:nvSpPr>
          <p:cNvPr id="4" name="Slide Number Placeholder 3"/>
          <p:cNvSpPr>
            <a:spLocks noGrp="1"/>
          </p:cNvSpPr>
          <p:nvPr>
            <p:ph type="sldNum" sz="quarter" idx="5"/>
          </p:nvPr>
        </p:nvSpPr>
        <p:spPr/>
        <p:txBody>
          <a:bodyPr/>
          <a:lstStyle/>
          <a:p>
            <a:fld id="{26BB66EF-16C6-4772-8BEF-FA03DF44B885}" type="slidenum">
              <a:rPr lang="fi-FI" smtClean="0"/>
              <a:pPr/>
              <a:t>8</a:t>
            </a:fld>
            <a:endParaRPr lang="fi-FI"/>
          </a:p>
        </p:txBody>
      </p:sp>
    </p:spTree>
    <p:extLst>
      <p:ext uri="{BB962C8B-B14F-4D97-AF65-F5344CB8AC3E}">
        <p14:creationId xmlns:p14="http://schemas.microsoft.com/office/powerpoint/2010/main" val="343709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Similar</a:t>
            </a:r>
            <a:r>
              <a:rPr lang="fi-FI" dirty="0"/>
              <a:t> to </a:t>
            </a:r>
            <a:r>
              <a:rPr lang="fi-FI" dirty="0" err="1"/>
              <a:t>consumer-style</a:t>
            </a:r>
            <a:r>
              <a:rPr lang="fi-FI" dirty="0"/>
              <a:t> </a:t>
            </a:r>
            <a:r>
              <a:rPr lang="fi-FI" dirty="0" err="1"/>
              <a:t>shopping</a:t>
            </a:r>
            <a:r>
              <a:rPr lang="fi-FI" dirty="0"/>
              <a:t>, it </a:t>
            </a:r>
            <a:r>
              <a:rPr lang="fi-FI" dirty="0" err="1"/>
              <a:t>will</a:t>
            </a:r>
            <a:r>
              <a:rPr lang="fi-FI" dirty="0"/>
              <a:t> </a:t>
            </a:r>
            <a:r>
              <a:rPr lang="fi-FI" dirty="0" err="1"/>
              <a:t>be</a:t>
            </a:r>
            <a:r>
              <a:rPr lang="fi-FI" dirty="0"/>
              <a:t> </a:t>
            </a:r>
            <a:r>
              <a:rPr lang="fi-FI" dirty="0" err="1"/>
              <a:t>possible</a:t>
            </a:r>
            <a:r>
              <a:rPr lang="fi-FI" dirty="0"/>
              <a:t> for </a:t>
            </a:r>
            <a:r>
              <a:rPr lang="fi-FI" dirty="0" err="1"/>
              <a:t>buyers</a:t>
            </a:r>
            <a:r>
              <a:rPr lang="fi-FI" dirty="0"/>
              <a:t> </a:t>
            </a:r>
            <a:r>
              <a:rPr lang="fi-FI" dirty="0" err="1"/>
              <a:t>can</a:t>
            </a:r>
            <a:r>
              <a:rPr lang="fi-FI" dirty="0"/>
              <a:t> </a:t>
            </a:r>
            <a:r>
              <a:rPr lang="fi-FI" dirty="0" err="1"/>
              <a:t>rate</a:t>
            </a:r>
            <a:r>
              <a:rPr lang="fi-FI" dirty="0"/>
              <a:t> and </a:t>
            </a:r>
            <a:r>
              <a:rPr lang="fi-FI" dirty="0" err="1"/>
              <a:t>review</a:t>
            </a:r>
            <a:r>
              <a:rPr lang="fi-FI" dirty="0"/>
              <a:t> </a:t>
            </a:r>
            <a:r>
              <a:rPr lang="fi-FI" dirty="0" err="1"/>
              <a:t>catalog</a:t>
            </a:r>
            <a:r>
              <a:rPr lang="fi-FI" dirty="0"/>
              <a:t> </a:t>
            </a:r>
            <a:r>
              <a:rPr lang="fi-FI" dirty="0" err="1"/>
              <a:t>items</a:t>
            </a:r>
            <a:endParaRPr lang="fi-FI" dirty="0"/>
          </a:p>
          <a:p>
            <a:r>
              <a:rPr lang="fi-FI" dirty="0"/>
              <a:t>Q2</a:t>
            </a:r>
          </a:p>
        </p:txBody>
      </p:sp>
      <p:sp>
        <p:nvSpPr>
          <p:cNvPr id="4" name="Slide Number Placeholder 3"/>
          <p:cNvSpPr>
            <a:spLocks noGrp="1"/>
          </p:cNvSpPr>
          <p:nvPr>
            <p:ph type="sldNum" sz="quarter" idx="5"/>
          </p:nvPr>
        </p:nvSpPr>
        <p:spPr/>
        <p:txBody>
          <a:bodyPr/>
          <a:lstStyle/>
          <a:p>
            <a:fld id="{26BB66EF-16C6-4772-8BEF-FA03DF44B885}" type="slidenum">
              <a:rPr lang="fi-FI" smtClean="0"/>
              <a:pPr/>
              <a:t>9</a:t>
            </a:fld>
            <a:endParaRPr lang="fi-FI"/>
          </a:p>
        </p:txBody>
      </p:sp>
    </p:spTree>
    <p:extLst>
      <p:ext uri="{BB962C8B-B14F-4D97-AF65-F5344CB8AC3E}">
        <p14:creationId xmlns:p14="http://schemas.microsoft.com/office/powerpoint/2010/main" val="33442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lt"/>
                <a:cs typeface="+mn-lt"/>
              </a:rPr>
              <a:t>Quote often you have multiple similar items either from the same supplier or you have them from different supplier, but you would still like the requesters to know which item they should buy. </a:t>
            </a:r>
          </a:p>
          <a:p>
            <a:r>
              <a:rPr lang="en-US" dirty="0">
                <a:ea typeface="+mn-lt"/>
                <a:cs typeface="+mn-lt"/>
              </a:rPr>
              <a:t>For this purpose, you can mark entire agreements or individual items as preferred.</a:t>
            </a:r>
          </a:p>
          <a:p>
            <a:r>
              <a:rPr lang="en-US" dirty="0">
                <a:ea typeface="+mn-lt"/>
                <a:cs typeface="+mn-lt"/>
              </a:rPr>
              <a:t>Now the preferred items has been enhanced with grading or weighting, you can have “Most preferred items”, “Moderately preferred items” or “Slightly preferred items”.</a:t>
            </a:r>
          </a:p>
          <a:p>
            <a:r>
              <a:rPr lang="en-US" dirty="0">
                <a:ea typeface="+mn-lt"/>
                <a:cs typeface="+mn-lt"/>
              </a:rPr>
              <a:t>The weighted preference can be set in both Product Manager and in the Super Content Loader.</a:t>
            </a:r>
          </a:p>
        </p:txBody>
      </p:sp>
      <p:sp>
        <p:nvSpPr>
          <p:cNvPr id="4" name="Slide Number Placeholder 3"/>
          <p:cNvSpPr>
            <a:spLocks noGrp="1"/>
          </p:cNvSpPr>
          <p:nvPr>
            <p:ph type="sldNum" sz="quarter" idx="5"/>
          </p:nvPr>
        </p:nvSpPr>
        <p:spPr/>
        <p:txBody>
          <a:bodyPr/>
          <a:lstStyle/>
          <a:p>
            <a:fld id="{26BB66EF-16C6-4772-8BEF-FA03DF44B885}" type="slidenum">
              <a:rPr lang="fi-FI" smtClean="0"/>
              <a:pPr/>
              <a:t>10</a:t>
            </a:fld>
            <a:endParaRPr lang="fi-FI"/>
          </a:p>
        </p:txBody>
      </p:sp>
    </p:spTree>
    <p:extLst>
      <p:ext uri="{BB962C8B-B14F-4D97-AF65-F5344CB8AC3E}">
        <p14:creationId xmlns:p14="http://schemas.microsoft.com/office/powerpoint/2010/main" val="184938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8190B9A-2ADF-4CAE-B8E7-60E4663876E0}" type="slidenum">
              <a:rPr lang="en-GB" smtClean="0"/>
              <a:t>12</a:t>
            </a:fld>
            <a:endParaRPr lang="en-GB"/>
          </a:p>
        </p:txBody>
      </p:sp>
    </p:spTree>
    <p:extLst>
      <p:ext uri="{BB962C8B-B14F-4D97-AF65-F5344CB8AC3E}">
        <p14:creationId xmlns:p14="http://schemas.microsoft.com/office/powerpoint/2010/main" val="39685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Thank</a:t>
            </a:r>
            <a:r>
              <a:rPr lang="fi-FI" dirty="0"/>
              <a:t> </a:t>
            </a:r>
            <a:r>
              <a:rPr lang="fi-FI" dirty="0" err="1"/>
              <a:t>you</a:t>
            </a:r>
            <a:r>
              <a:rPr lang="fi-FI" dirty="0"/>
              <a:t> for </a:t>
            </a:r>
            <a:r>
              <a:rPr lang="fi-FI" dirty="0" err="1"/>
              <a:t>participating</a:t>
            </a:r>
            <a:r>
              <a:rPr lang="fi-FI" dirty="0"/>
              <a:t> in </a:t>
            </a:r>
            <a:r>
              <a:rPr lang="fi-FI" dirty="0" err="1"/>
              <a:t>this</a:t>
            </a:r>
            <a:r>
              <a:rPr lang="fi-FI" dirty="0"/>
              <a:t> session. </a:t>
            </a:r>
            <a:r>
              <a:rPr lang="fi-FI" dirty="0" err="1"/>
              <a:t>We</a:t>
            </a:r>
            <a:r>
              <a:rPr lang="fi-FI" dirty="0"/>
              <a:t> </a:t>
            </a:r>
            <a:r>
              <a:rPr lang="fi-FI" dirty="0" err="1"/>
              <a:t>would</a:t>
            </a:r>
            <a:r>
              <a:rPr lang="fi-FI" dirty="0"/>
              <a:t> </a:t>
            </a:r>
            <a:r>
              <a:rPr lang="fi-FI" dirty="0" err="1"/>
              <a:t>love</a:t>
            </a:r>
            <a:r>
              <a:rPr lang="fi-FI" dirty="0"/>
              <a:t> to </a:t>
            </a:r>
            <a:r>
              <a:rPr lang="fi-FI" dirty="0" err="1"/>
              <a:t>hear</a:t>
            </a:r>
            <a:r>
              <a:rPr lang="fi-FI" dirty="0"/>
              <a:t> feedback </a:t>
            </a:r>
            <a:r>
              <a:rPr lang="fi-FI" dirty="0" err="1"/>
              <a:t>from</a:t>
            </a:r>
            <a:r>
              <a:rPr lang="fi-FI" dirty="0"/>
              <a:t> </a:t>
            </a:r>
            <a:r>
              <a:rPr lang="fi-FI" dirty="0" err="1"/>
              <a:t>you</a:t>
            </a:r>
            <a:r>
              <a:rPr lang="fi-FI" dirty="0"/>
              <a:t>, </a:t>
            </a:r>
            <a:r>
              <a:rPr lang="fi-FI" dirty="0" err="1"/>
              <a:t>please</a:t>
            </a:r>
            <a:r>
              <a:rPr lang="fi-FI" dirty="0"/>
              <a:t> reach out to us, </a:t>
            </a:r>
            <a:r>
              <a:rPr lang="fi-FI" dirty="0" err="1"/>
              <a:t>if</a:t>
            </a:r>
            <a:r>
              <a:rPr lang="fi-FI" dirty="0"/>
              <a:t> </a:t>
            </a:r>
            <a:r>
              <a:rPr lang="fi-FI" dirty="0" err="1"/>
              <a:t>you</a:t>
            </a:r>
            <a:r>
              <a:rPr lang="fi-FI" dirty="0"/>
              <a:t> </a:t>
            </a:r>
            <a:r>
              <a:rPr lang="fi-FI" dirty="0" err="1"/>
              <a:t>have</a:t>
            </a:r>
            <a:r>
              <a:rPr lang="fi-FI" dirty="0"/>
              <a:t> </a:t>
            </a:r>
            <a:r>
              <a:rPr lang="fi-FI" dirty="0" err="1"/>
              <a:t>any</a:t>
            </a:r>
            <a:r>
              <a:rPr lang="fi-FI" dirty="0"/>
              <a:t> </a:t>
            </a:r>
            <a:r>
              <a:rPr lang="fi-FI" dirty="0" err="1"/>
              <a:t>questions</a:t>
            </a:r>
            <a:r>
              <a:rPr lang="fi-FI" dirty="0"/>
              <a:t> </a:t>
            </a:r>
            <a:r>
              <a:rPr lang="fi-FI" dirty="0" err="1"/>
              <a:t>or</a:t>
            </a:r>
            <a:r>
              <a:rPr lang="fi-FI" dirty="0"/>
              <a:t> </a:t>
            </a:r>
            <a:r>
              <a:rPr lang="fi-FI" dirty="0" err="1"/>
              <a:t>comments</a:t>
            </a:r>
            <a:r>
              <a:rPr lang="fi-FI" dirty="0"/>
              <a:t> </a:t>
            </a:r>
          </a:p>
        </p:txBody>
      </p:sp>
      <p:sp>
        <p:nvSpPr>
          <p:cNvPr id="4" name="Slide Number Placeholder 3"/>
          <p:cNvSpPr>
            <a:spLocks noGrp="1"/>
          </p:cNvSpPr>
          <p:nvPr>
            <p:ph type="sldNum" sz="quarter" idx="5"/>
          </p:nvPr>
        </p:nvSpPr>
        <p:spPr/>
        <p:txBody>
          <a:bodyPr/>
          <a:lstStyle/>
          <a:p>
            <a:fld id="{26BB66EF-16C6-4772-8BEF-FA03DF44B885}" type="slidenum">
              <a:rPr lang="fi-FI" smtClean="0"/>
              <a:pPr/>
              <a:t>13</a:t>
            </a:fld>
            <a:endParaRPr lang="fi-FI"/>
          </a:p>
        </p:txBody>
      </p:sp>
    </p:spTree>
    <p:extLst>
      <p:ext uri="{BB962C8B-B14F-4D97-AF65-F5344CB8AC3E}">
        <p14:creationId xmlns:p14="http://schemas.microsoft.com/office/powerpoint/2010/main" val="2426186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2.sv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9.svg"/><Relationship Id="rId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a:t>01</a:t>
            </a:r>
            <a:endParaRPr lang="fi-FI"/>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02</a:t>
            </a:r>
            <a:endParaRPr lang="fi-FI"/>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03</a:t>
            </a:r>
            <a:endParaRPr lang="fi-FI"/>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04</a:t>
            </a:r>
            <a:endParaRPr lang="fi-FI"/>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05</a:t>
            </a:r>
            <a:endParaRPr lang="fi-FI"/>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06</a:t>
            </a:r>
            <a:endParaRPr lang="fi-FI"/>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pic>
        <p:nvPicPr>
          <p:cNvPr id="9" name="Picture 8" descr="A picture containing text&#10;&#10;Description automatically generated">
            <a:extLst>
              <a:ext uri="{FF2B5EF4-FFF2-40B4-BE49-F238E27FC236}">
                <a16:creationId xmlns:a16="http://schemas.microsoft.com/office/drawing/2014/main" id="{AFFEF40E-E1F5-4A2C-8465-DEE84E0EB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pic>
        <p:nvPicPr>
          <p:cNvPr id="9" name="Picture 8" descr="A picture containing text&#10;&#10;Description automatically generated">
            <a:extLst>
              <a:ext uri="{FF2B5EF4-FFF2-40B4-BE49-F238E27FC236}">
                <a16:creationId xmlns:a16="http://schemas.microsoft.com/office/drawing/2014/main" id="{AFFEF40E-E1F5-4A2C-8465-DEE84E0EB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0" y="0"/>
            <a:ext cx="12191996" cy="5315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766252"/>
            <a:ext cx="1635428" cy="536914"/>
          </a:xfrm>
          <a:prstGeom prst="rect">
            <a:avLst/>
          </a:prstGeom>
        </p:spPr>
      </p:pic>
    </p:spTree>
    <p:extLst>
      <p:ext uri="{BB962C8B-B14F-4D97-AF65-F5344CB8AC3E}">
        <p14:creationId xmlns:p14="http://schemas.microsoft.com/office/powerpoint/2010/main" val="270062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6" name="Picture 5" descr="Clouds in the sky&#10;&#10;Description automatically generated">
            <a:extLst>
              <a:ext uri="{FF2B5EF4-FFF2-40B4-BE49-F238E27FC236}">
                <a16:creationId xmlns:a16="http://schemas.microsoft.com/office/drawing/2014/main" id="{D334CAA9-279B-44BA-8E35-A4ED6F24EB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428998"/>
            <a:ext cx="12191997" cy="3429001"/>
          </a:xfrm>
          <a:prstGeom prst="rect">
            <a:avLst/>
          </a:prstGeom>
        </p:spPr>
      </p:pic>
      <p:pic>
        <p:nvPicPr>
          <p:cNvPr id="11" name="Graphic 10">
            <a:extLst>
              <a:ext uri="{FF2B5EF4-FFF2-40B4-BE49-F238E27FC236}">
                <a16:creationId xmlns:a16="http://schemas.microsoft.com/office/drawing/2014/main" id="{2ACEE012-58CD-4D9C-861E-FE08BB205E2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5" name="Picture 4">
            <a:extLst>
              <a:ext uri="{FF2B5EF4-FFF2-40B4-BE49-F238E27FC236}">
                <a16:creationId xmlns:a16="http://schemas.microsoft.com/office/drawing/2014/main" id="{35A121CD-2A20-477F-8512-7CE4C41527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3429000"/>
            <a:ext cx="12192000" cy="3429000"/>
          </a:xfrm>
          <a:prstGeom prst="rect">
            <a:avLst/>
          </a:prstGeom>
        </p:spPr>
      </p:pic>
      <p:pic>
        <p:nvPicPr>
          <p:cNvPr id="9" name="Graphic 8">
            <a:extLst>
              <a:ext uri="{FF2B5EF4-FFF2-40B4-BE49-F238E27FC236}">
                <a16:creationId xmlns:a16="http://schemas.microsoft.com/office/drawing/2014/main" id="{FD75D97F-A58E-4136-9F63-4709407D8B0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Picture 9">
            <a:extLst>
              <a:ext uri="{FF2B5EF4-FFF2-40B4-BE49-F238E27FC236}">
                <a16:creationId xmlns:a16="http://schemas.microsoft.com/office/drawing/2014/main" id="{6AE6DC60-4997-4119-BFF7-BA07B66853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6" y="3429000"/>
            <a:ext cx="12191554" cy="3429000"/>
          </a:xfrm>
          <a:prstGeom prst="rect">
            <a:avLst/>
          </a:prstGeom>
        </p:spPr>
      </p:pic>
      <p:pic>
        <p:nvPicPr>
          <p:cNvPr id="14" name="Graphic 13">
            <a:extLst>
              <a:ext uri="{FF2B5EF4-FFF2-40B4-BE49-F238E27FC236}">
                <a16:creationId xmlns:a16="http://schemas.microsoft.com/office/drawing/2014/main" id="{C58F91CF-84D6-4E5D-B17D-5FA9F72095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bg1"/>
                </a:solidFill>
              </a:defRPr>
            </a:lvl1pPr>
          </a:lstStyle>
          <a:p>
            <a:r>
              <a:rPr lang="en-US"/>
              <a:t>Click to edit Divider title style</a:t>
            </a:r>
            <a:endParaRPr lang="fi-FI"/>
          </a:p>
        </p:txBody>
      </p:sp>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E6DC60-4997-4119-BFF7-BA07B66853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6" y="3429000"/>
            <a:ext cx="12191554" cy="3429000"/>
          </a:xfrm>
          <a:prstGeom prst="rect">
            <a:avLst/>
          </a:prstGeom>
        </p:spPr>
      </p:pic>
      <p:sp>
        <p:nvSpPr>
          <p:cNvPr id="9" name="Rectangle 8">
            <a:extLst>
              <a:ext uri="{FF2B5EF4-FFF2-40B4-BE49-F238E27FC236}">
                <a16:creationId xmlns:a16="http://schemas.microsoft.com/office/drawing/2014/main" id="{CA03C8E5-4F3D-4505-A4C2-5CB2BA7A1A01}"/>
              </a:ext>
            </a:extLst>
          </p:cNvPr>
          <p:cNvSpPr/>
          <p:nvPr userDrawn="1"/>
        </p:nvSpPr>
        <p:spPr>
          <a:xfrm>
            <a:off x="0" y="0"/>
            <a:ext cx="12191996" cy="648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34290" y="364717"/>
            <a:ext cx="1635428" cy="536914"/>
          </a:xfrm>
          <a:prstGeom prst="rect">
            <a:avLst/>
          </a:prstGeom>
        </p:spPr>
      </p:pic>
      <p:cxnSp>
        <p:nvCxnSpPr>
          <p:cNvPr id="2" name="Straight Connector 1">
            <a:extLst>
              <a:ext uri="{FF2B5EF4-FFF2-40B4-BE49-F238E27FC236}">
                <a16:creationId xmlns:a16="http://schemas.microsoft.com/office/drawing/2014/main" id="{B87391DB-858A-9ADB-C5E6-D8D11849889B}"/>
              </a:ext>
            </a:extLst>
          </p:cNvPr>
          <p:cNvCxnSpPr>
            <a:cxnSpLocks/>
          </p:cNvCxnSpPr>
          <p:nvPr userDrawn="1"/>
        </p:nvCxnSpPr>
        <p:spPr>
          <a:xfrm>
            <a:off x="3981591" y="1641687"/>
            <a:ext cx="0" cy="4587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B3C0956-2EC8-8A35-8A58-CE6313374EDA}"/>
              </a:ext>
            </a:extLst>
          </p:cNvPr>
          <p:cNvCxnSpPr>
            <a:cxnSpLocks/>
          </p:cNvCxnSpPr>
          <p:nvPr userDrawn="1"/>
        </p:nvCxnSpPr>
        <p:spPr>
          <a:xfrm>
            <a:off x="7785856" y="1641687"/>
            <a:ext cx="0" cy="4587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15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E6DC60-4997-4119-BFF7-BA07B66853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6" y="3429000"/>
            <a:ext cx="12191554" cy="3429000"/>
          </a:xfrm>
          <a:prstGeom prst="rect">
            <a:avLst/>
          </a:prstGeom>
        </p:spPr>
      </p:pic>
      <p:sp>
        <p:nvSpPr>
          <p:cNvPr id="9" name="Rectangle 8">
            <a:extLst>
              <a:ext uri="{FF2B5EF4-FFF2-40B4-BE49-F238E27FC236}">
                <a16:creationId xmlns:a16="http://schemas.microsoft.com/office/drawing/2014/main" id="{CA03C8E5-4F3D-4505-A4C2-5CB2BA7A1A01}"/>
              </a:ext>
            </a:extLst>
          </p:cNvPr>
          <p:cNvSpPr/>
          <p:nvPr userDrawn="1"/>
        </p:nvSpPr>
        <p:spPr>
          <a:xfrm>
            <a:off x="0" y="0"/>
            <a:ext cx="12191996" cy="648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34290" y="364717"/>
            <a:ext cx="1635428" cy="536914"/>
          </a:xfrm>
          <a:prstGeom prst="rect">
            <a:avLst/>
          </a:prstGeom>
        </p:spPr>
      </p:pic>
    </p:spTree>
    <p:extLst>
      <p:ext uri="{BB962C8B-B14F-4D97-AF65-F5344CB8AC3E}">
        <p14:creationId xmlns:p14="http://schemas.microsoft.com/office/powerpoint/2010/main" val="39416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9077325" cy="1124367"/>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9077325" cy="1124367"/>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1">
              <a:alpha val="20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ck Background White Blue">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2">
              <a:alpha val="15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671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ck Background White Pink">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3">
              <a:alpha val="15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386353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4432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11" name="Rectangle 10">
            <a:extLst>
              <a:ext uri="{FF2B5EF4-FFF2-40B4-BE49-F238E27FC236}">
                <a16:creationId xmlns:a16="http://schemas.microsoft.com/office/drawing/2014/main" id="{C4E894D2-9E56-49D5-9FB0-5818994F323F}"/>
              </a:ext>
            </a:extLst>
          </p:cNvPr>
          <p:cNvSpPr/>
          <p:nvPr userDrawn="1"/>
        </p:nvSpPr>
        <p:spPr>
          <a:xfrm>
            <a:off x="-1" y="6356350"/>
            <a:ext cx="4772025" cy="501648"/>
          </a:xfrm>
          <a:prstGeom prst="rect">
            <a:avLst/>
          </a:prstGeom>
          <a:gradFill>
            <a:gsLst>
              <a:gs pos="0">
                <a:schemeClr val="tx2">
                  <a:alpha val="0"/>
                </a:schemeClr>
              </a:gs>
              <a:gs pos="100000">
                <a:schemeClr val="tx2">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kern="1200" dirty="0" smtClean="0">
                <a:solidFill>
                  <a:schemeClr val="accent1"/>
                </a:solidFill>
                <a:latin typeface="+mj-lt"/>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kern="1200" dirty="0" smtClean="0">
                <a:solidFill>
                  <a:schemeClr val="accent1"/>
                </a:solidFill>
                <a:latin typeface="+mj-lt"/>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314700" cy="6857999"/>
          </a:xfrm>
          <a:prstGeom prst="rect">
            <a:avLst/>
          </a:prstGeom>
        </p:spPr>
      </p:pic>
      <p:sp>
        <p:nvSpPr>
          <p:cNvPr id="3" name="Rectangle 2">
            <a:extLst>
              <a:ext uri="{FF2B5EF4-FFF2-40B4-BE49-F238E27FC236}">
                <a16:creationId xmlns:a16="http://schemas.microsoft.com/office/drawing/2014/main" id="{E3CB20C1-38DE-4F2C-B819-09312CEABE31}"/>
              </a:ext>
            </a:extLst>
          </p:cNvPr>
          <p:cNvSpPr/>
          <p:nvPr userDrawn="1"/>
        </p:nvSpPr>
        <p:spPr>
          <a:xfrm>
            <a:off x="0" y="6219826"/>
            <a:ext cx="3314700" cy="63817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877299" y="-1"/>
            <a:ext cx="3314700" cy="685799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2264924"/>
            <a:ext cx="4533900" cy="1816602"/>
          </a:xfrm>
        </p:spPr>
        <p:txBody>
          <a:bodyPr>
            <a:noAutofit/>
          </a:bodyPr>
          <a:lstStyle>
            <a:lvl1pPr>
              <a:defRPr sz="2400">
                <a:solidFill>
                  <a:schemeClr val="bg1"/>
                </a:solidFill>
              </a:defRPr>
            </a:lvl1pPr>
          </a:lstStyle>
          <a:p>
            <a:r>
              <a:rPr lang="en-US"/>
              <a:t>Insert a customer or other quotation here. Keep it short and to the point. Remember to move the quotation marks.</a:t>
            </a:r>
            <a:endParaRPr lang="fi-FI"/>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219576"/>
            <a:ext cx="4533900" cy="245744"/>
          </a:xfrm>
        </p:spPr>
        <p:txBody>
          <a:bodyPr anchor="ctr">
            <a:noAutofit/>
          </a:bodyPr>
          <a:lstStyle>
            <a:lvl1pPr marL="0" indent="0">
              <a:lnSpc>
                <a:spcPct val="100000"/>
              </a:lnSpc>
              <a:spcBef>
                <a:spcPts val="200"/>
              </a:spcBef>
              <a:buNone/>
              <a:defRPr lang="en-US" sz="1200" kern="1200" dirty="0" smtClean="0">
                <a:solidFill>
                  <a:schemeClr val="bg1"/>
                </a:solidFill>
                <a:latin typeface="+mj-lt"/>
                <a:ea typeface="+mj-ea"/>
                <a:cs typeface="+mj-cs"/>
              </a:defRPr>
            </a:lvl1pPr>
          </a:lstStyle>
          <a:p>
            <a:pPr lvl="0"/>
            <a:r>
              <a:rPr lang="en-US"/>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507231"/>
            <a:ext cx="4533900" cy="586739"/>
          </a:xfrm>
        </p:spPr>
        <p:txBody>
          <a:bodyPr>
            <a:noAutofit/>
          </a:bodyPr>
          <a:lstStyle>
            <a:lvl1pPr marL="0" indent="0">
              <a:lnSpc>
                <a:spcPct val="100000"/>
              </a:lnSpc>
              <a:spcBef>
                <a:spcPts val="200"/>
              </a:spcBef>
              <a:buNone/>
              <a:defRPr lang="en-US" sz="1200" kern="1200" dirty="0" smtClean="0">
                <a:solidFill>
                  <a:schemeClr val="bg1"/>
                </a:solidFill>
                <a:latin typeface="+mn-lt"/>
                <a:ea typeface="+mj-ea"/>
                <a:cs typeface="+mj-cs"/>
              </a:defRPr>
            </a:lvl1pPr>
          </a:lstStyle>
          <a:p>
            <a:pPr lvl="0"/>
            <a:r>
              <a:rPr lang="en-US"/>
              <a:t>Title </a:t>
            </a:r>
          </a:p>
          <a:p>
            <a:pPr lvl="0"/>
            <a:r>
              <a:rPr lang="en-US"/>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a:solidFill>
                  <a:schemeClr val="bg1"/>
                </a:solidFill>
                <a:latin typeface="+mj-lt"/>
              </a:defRPr>
            </a:lvl1pPr>
          </a:lstStyle>
          <a:p>
            <a:pPr lvl="0"/>
            <a:r>
              <a:rPr lang="en-US"/>
              <a:t>01</a:t>
            </a:r>
            <a:endParaRPr lang="fi-FI"/>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a:solidFill>
                  <a:schemeClr val="bg1"/>
                </a:solidFill>
                <a:latin typeface="+mj-lt"/>
              </a:defRPr>
            </a:lvl1pPr>
          </a:lstStyle>
          <a:p>
            <a:pPr lvl="0"/>
            <a:r>
              <a:rPr lang="en-US"/>
              <a:t>02</a:t>
            </a:r>
            <a:endParaRPr lang="fi-FI"/>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a:solidFill>
                  <a:schemeClr val="bg1"/>
                </a:solidFill>
                <a:latin typeface="+mj-lt"/>
              </a:defRPr>
            </a:lvl1pPr>
          </a:lstStyle>
          <a:p>
            <a:pPr lvl="0"/>
            <a:r>
              <a:rPr lang="en-US"/>
              <a:t>03</a:t>
            </a:r>
            <a:endParaRPr lang="fi-FI"/>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a:solidFill>
                  <a:schemeClr val="bg1"/>
                </a:solidFill>
                <a:latin typeface="+mj-lt"/>
              </a:defRPr>
            </a:lvl1pPr>
          </a:lstStyle>
          <a:p>
            <a:pPr lvl="0"/>
            <a:r>
              <a:rPr lang="en-US"/>
              <a:t>04</a:t>
            </a:r>
            <a:endParaRPr lang="fi-FI"/>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a:solidFill>
                  <a:schemeClr val="bg1"/>
                </a:solidFill>
                <a:latin typeface="+mj-lt"/>
              </a:defRPr>
            </a:lvl1pPr>
          </a:lstStyle>
          <a:p>
            <a:pPr lvl="0"/>
            <a:r>
              <a:rPr lang="en-US"/>
              <a:t>05</a:t>
            </a:r>
            <a:endParaRPr lang="fi-FI"/>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a:solidFill>
                  <a:schemeClr val="bg1"/>
                </a:solidFill>
                <a:latin typeface="+mj-lt"/>
              </a:defRPr>
            </a:lvl1pPr>
          </a:lstStyle>
          <a:p>
            <a:pPr lvl="0"/>
            <a:r>
              <a:rPr lang="en-US"/>
              <a:t>06</a:t>
            </a:r>
            <a:endParaRPr lang="fi-FI"/>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50885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446964" y="1542046"/>
            <a:ext cx="905879" cy="905879"/>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294438" y="1542046"/>
            <a:ext cx="905879" cy="905879"/>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141912" y="1542046"/>
            <a:ext cx="905879" cy="905879"/>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9989386" y="1542046"/>
            <a:ext cx="905879" cy="905879"/>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1"/>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2"/>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3"/>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4"/>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a:t>Headshot/</a:t>
            </a:r>
            <a:br>
              <a:rPr lang="fi-FI"/>
            </a:br>
            <a:r>
              <a:rPr lang="fi-FI"/>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a:t>Image/</a:t>
            </a:r>
            <a:br>
              <a:rPr lang="fi-FI"/>
            </a:br>
            <a:r>
              <a:rPr lang="fi-FI"/>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a:t>Click to edit Master title style in two lines</a:t>
            </a:r>
            <a:endParaRPr lang="fi-FI"/>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kern="1200" dirty="0" smtClean="0">
                <a:solidFill>
                  <a:schemeClr val="accent1"/>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kern="1200" dirty="0" smtClean="0">
                <a:solidFill>
                  <a:schemeClr val="accent2"/>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kern="1200" dirty="0" smtClean="0">
                <a:solidFill>
                  <a:schemeClr val="accent3"/>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kern="1200" dirty="0" smtClean="0">
                <a:solidFill>
                  <a:schemeClr val="accent4"/>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kern="1200" dirty="0" smtClean="0">
                <a:solidFill>
                  <a:schemeClr val="bg1"/>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2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Imag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F5BAA7-ED74-4088-A904-AEFED9DCBB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162329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2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ull Content Slide Colour">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F902053-5241-464B-BDCC-27088980637C}"/>
              </a:ext>
            </a:extLst>
          </p:cNvPr>
          <p:cNvSpPr/>
          <p:nvPr userDrawn="1"/>
        </p:nvSpPr>
        <p:spPr>
          <a:xfrm rot="2700000">
            <a:off x="8713825" y="846934"/>
            <a:ext cx="3374305" cy="8440084"/>
          </a:xfrm>
          <a:custGeom>
            <a:avLst/>
            <a:gdLst>
              <a:gd name="connsiteX0" fmla="*/ 0 w 2530729"/>
              <a:gd name="connsiteY0" fmla="*/ 0 h 6330063"/>
              <a:gd name="connsiteX1" fmla="*/ 2530729 w 2530729"/>
              <a:gd name="connsiteY1" fmla="*/ 2530728 h 6330063"/>
              <a:gd name="connsiteX2" fmla="*/ 2530729 w 2530729"/>
              <a:gd name="connsiteY2" fmla="*/ 3799334 h 6330063"/>
              <a:gd name="connsiteX3" fmla="*/ 0 w 2530729"/>
              <a:gd name="connsiteY3" fmla="*/ 6330063 h 6330063"/>
            </a:gdLst>
            <a:ahLst/>
            <a:cxnLst>
              <a:cxn ang="0">
                <a:pos x="connsiteX0" y="connsiteY0"/>
              </a:cxn>
              <a:cxn ang="0">
                <a:pos x="connsiteX1" y="connsiteY1"/>
              </a:cxn>
              <a:cxn ang="0">
                <a:pos x="connsiteX2" y="connsiteY2"/>
              </a:cxn>
              <a:cxn ang="0">
                <a:pos x="connsiteX3" y="connsiteY3"/>
              </a:cxn>
            </a:cxnLst>
            <a:rect l="l" t="t" r="r" b="b"/>
            <a:pathLst>
              <a:path w="2530729" h="6330063">
                <a:moveTo>
                  <a:pt x="0" y="0"/>
                </a:moveTo>
                <a:lnTo>
                  <a:pt x="2530729" y="2530728"/>
                </a:lnTo>
                <a:lnTo>
                  <a:pt x="2530729" y="3799334"/>
                </a:lnTo>
                <a:lnTo>
                  <a:pt x="0" y="6330063"/>
                </a:lnTo>
                <a:close/>
              </a:path>
            </a:pathLst>
          </a:custGeom>
          <a:gradFill>
            <a:gsLst>
              <a:gs pos="66000">
                <a:schemeClr val="bg2">
                  <a:alpha val="30000"/>
                </a:schemeClr>
              </a:gs>
              <a:gs pos="20000">
                <a:schemeClr val="accent2">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sp>
        <p:nvSpPr>
          <p:cNvPr id="2" name="Title 1">
            <a:extLst>
              <a:ext uri="{FF2B5EF4-FFF2-40B4-BE49-F238E27FC236}">
                <a16:creationId xmlns:a16="http://schemas.microsoft.com/office/drawing/2014/main" id="{4AA9A058-9EF4-42FD-AB59-5DAEDE3D423F}"/>
              </a:ext>
            </a:extLst>
          </p:cNvPr>
          <p:cNvSpPr>
            <a:spLocks noGrp="1"/>
          </p:cNvSpPr>
          <p:nvPr>
            <p:ph type="title" hasCustomPrompt="1"/>
          </p:nvPr>
        </p:nvSpPr>
        <p:spPr>
          <a:xfrm>
            <a:off x="532741" y="320677"/>
            <a:ext cx="11083527" cy="989316"/>
          </a:xfrm>
        </p:spPr>
        <p:txBody>
          <a:bodyPr/>
          <a:lstStyle>
            <a:lvl1pPr>
              <a:defRPr sz="3733" spc="667" baseline="0">
                <a:solidFill>
                  <a:schemeClr val="bg1"/>
                </a:solidFill>
              </a:defRPr>
            </a:lvl1pPr>
          </a:lstStyle>
          <a:p>
            <a:r>
              <a:rPr lang="en-GB"/>
              <a:t>TITLE GOES HERE ONE LINE</a:t>
            </a:r>
          </a:p>
        </p:txBody>
      </p:sp>
      <p:sp>
        <p:nvSpPr>
          <p:cNvPr id="7" name="TextBox 6">
            <a:extLst>
              <a:ext uri="{FF2B5EF4-FFF2-40B4-BE49-F238E27FC236}">
                <a16:creationId xmlns:a16="http://schemas.microsoft.com/office/drawing/2014/main" id="{6F74AD91-7AF9-4D00-A256-48EE4080263E}"/>
              </a:ext>
            </a:extLst>
          </p:cNvPr>
          <p:cNvSpPr txBox="1"/>
          <p:nvPr userDrawn="1"/>
        </p:nvSpPr>
        <p:spPr>
          <a:xfrm>
            <a:off x="11040326" y="6486569"/>
            <a:ext cx="575941" cy="133403"/>
          </a:xfrm>
          <a:prstGeom prst="rect">
            <a:avLst/>
          </a:prstGeom>
          <a:noFill/>
        </p:spPr>
        <p:txBody>
          <a:bodyPr wrap="square" lIns="0" tIns="0" rIns="0" bIns="0" rtlCol="0">
            <a:noAutofit/>
          </a:bodyPr>
          <a:lstStyle/>
          <a:p>
            <a:pPr algn="r"/>
            <a:fld id="{5F95AEAE-CAA6-41AE-B624-AE7351E7C83F}" type="slidenum">
              <a:rPr lang="en-GB" sz="1067" smtClean="0">
                <a:solidFill>
                  <a:schemeClr val="bg1"/>
                </a:solidFill>
              </a:rPr>
              <a:pPr algn="r"/>
              <a:t>‹#›</a:t>
            </a:fld>
            <a:endParaRPr lang="en-GB" sz="933">
              <a:solidFill>
                <a:schemeClr val="bg1"/>
              </a:solidFill>
            </a:endParaRPr>
          </a:p>
        </p:txBody>
      </p:sp>
      <p:pic>
        <p:nvPicPr>
          <p:cNvPr id="8" name="Picture 7">
            <a:extLst>
              <a:ext uri="{FF2B5EF4-FFF2-40B4-BE49-F238E27FC236}">
                <a16:creationId xmlns:a16="http://schemas.microsoft.com/office/drawing/2014/main" id="{2933BBEC-230A-46BB-82D8-F426B2B40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631" y="6466032"/>
            <a:ext cx="827084" cy="142473"/>
          </a:xfrm>
          <a:prstGeom prst="rect">
            <a:avLst/>
          </a:prstGeom>
        </p:spPr>
      </p:pic>
      <p:sp>
        <p:nvSpPr>
          <p:cNvPr id="9" name="Text Placeholder 4">
            <a:extLst>
              <a:ext uri="{FF2B5EF4-FFF2-40B4-BE49-F238E27FC236}">
                <a16:creationId xmlns:a16="http://schemas.microsoft.com/office/drawing/2014/main" id="{6451F74B-B7EC-43AF-8D65-3CA8B6A9450F}"/>
              </a:ext>
            </a:extLst>
          </p:cNvPr>
          <p:cNvSpPr>
            <a:spLocks noGrp="1"/>
          </p:cNvSpPr>
          <p:nvPr>
            <p:ph type="body" sz="quarter" idx="10"/>
          </p:nvPr>
        </p:nvSpPr>
        <p:spPr>
          <a:xfrm>
            <a:off x="527050" y="1615223"/>
            <a:ext cx="11089217" cy="4674987"/>
          </a:xfrm>
        </p:spPr>
        <p:txBody>
          <a:bodyPr wrap="square" lIns="0" tIns="0" rIns="0" bIns="0">
            <a:noAutofit/>
          </a:bodyPr>
          <a:lstStyle>
            <a:lvl1pPr marL="0" indent="0">
              <a:lnSpc>
                <a:spcPct val="90000"/>
              </a:lnSpc>
              <a:spcBef>
                <a:spcPts val="0"/>
              </a:spcBef>
              <a:buClr>
                <a:schemeClr val="tx2"/>
              </a:buClr>
              <a:buFont typeface="Arial" panose="020B0604020202020204" pitchFamily="34" charset="0"/>
              <a:buNone/>
              <a:defRPr lang="en-GB" sz="2133" b="0" i="0" baseline="0" smtClean="0">
                <a:solidFill>
                  <a:schemeClr val="bg1"/>
                </a:solidFill>
                <a:effectLst/>
                <a:latin typeface="+mj-lt"/>
              </a:defRPr>
            </a:lvl1pPr>
            <a:lvl2pPr marL="457189" indent="0">
              <a:buClr>
                <a:schemeClr val="accent1"/>
              </a:buClr>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31433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7_Two Conten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p:nvSpPr>
        <p:spPr>
          <a:xfrm>
            <a:off x="1" y="2"/>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3" name="Slide Number Placeholder 5">
            <a:extLst>
              <a:ext uri="{FF2B5EF4-FFF2-40B4-BE49-F238E27FC236}">
                <a16:creationId xmlns:a16="http://schemas.microsoft.com/office/drawing/2014/main" id="{1B1E3B06-0B70-4DD1-98C2-4FB81C3E5BE9}"/>
              </a:ext>
            </a:extLst>
          </p:cNvPr>
          <p:cNvSpPr>
            <a:spLocks noGrp="1"/>
          </p:cNvSpPr>
          <p:nvPr>
            <p:ph type="sldNum" sz="quarter" idx="12"/>
          </p:nvPr>
        </p:nvSpPr>
        <p:spPr>
          <a:xfrm>
            <a:off x="11483261" y="6356351"/>
            <a:ext cx="560351" cy="365125"/>
          </a:xfrm>
        </p:spPr>
        <p:txBody>
          <a:bodyPr/>
          <a:lstStyle/>
          <a:p>
            <a:fld id="{CA4DB5FB-EF40-4CC2-981D-2E3C95CDD6E2}" type="slidenum">
              <a:rPr lang="fi-FI" smtClean="0"/>
              <a:t>‹#›</a:t>
            </a:fld>
            <a:endParaRPr lang="fi-FI"/>
          </a:p>
        </p:txBody>
      </p:sp>
    </p:spTree>
    <p:extLst>
      <p:ext uri="{BB962C8B-B14F-4D97-AF65-F5344CB8AC3E}">
        <p14:creationId xmlns:p14="http://schemas.microsoft.com/office/powerpoint/2010/main" val="19081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825967" y="1542046"/>
            <a:ext cx="905879" cy="905879"/>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5467519" y="1542046"/>
            <a:ext cx="905879" cy="905879"/>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9241435" y="1548062"/>
            <a:ext cx="905879" cy="905879"/>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1067644"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1067644"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1"/>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dirty="0"/>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4709196"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4709196"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2"/>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8483112" y="3696704"/>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8483112" y="2707943"/>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3"/>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4096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mage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3D423-2ED3-4AF2-AA27-9BA9E295F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323886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Image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90826-85FB-4349-B6E0-D320BB77DD7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322716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Imag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3F4A1-FB52-4C28-8CD2-6083092481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1994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a:t>01</a:t>
            </a:r>
            <a:endParaRPr lang="fi-FI"/>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02</a:t>
            </a:r>
            <a:endParaRPr lang="fi-FI"/>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03</a:t>
            </a:r>
            <a:endParaRPr lang="fi-FI"/>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04</a:t>
            </a:r>
            <a:endParaRPr lang="fi-FI"/>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05</a:t>
            </a:r>
            <a:endParaRPr lang="fi-FI"/>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06</a:t>
            </a:r>
            <a:endParaRPr lang="fi-FI"/>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08</a:t>
            </a:r>
            <a:endParaRPr lang="fi-FI"/>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09</a:t>
            </a:r>
            <a:endParaRPr lang="fi-FI"/>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10</a:t>
            </a:r>
            <a:endParaRPr lang="fi-FI"/>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11</a:t>
            </a:r>
            <a:endParaRPr lang="fi-FI"/>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12</a:t>
            </a:r>
            <a:endParaRPr lang="fi-FI"/>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07</a:t>
            </a: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7" r:id="rId5"/>
    <p:sldLayoutId id="2147483669" r:id="rId6"/>
    <p:sldLayoutId id="2147483670" r:id="rId7"/>
    <p:sldLayoutId id="2147483668" r:id="rId8"/>
    <p:sldLayoutId id="2147483750" r:id="rId9"/>
    <p:sldLayoutId id="2147483718" r:id="rId10"/>
    <p:sldLayoutId id="2147483676" r:id="rId11"/>
    <p:sldLayoutId id="2147483753" r:id="rId12"/>
    <p:sldLayoutId id="2147483677" r:id="rId13"/>
    <p:sldLayoutId id="2147483678" r:id="rId14"/>
    <p:sldLayoutId id="2147483679" r:id="rId15"/>
    <p:sldLayoutId id="2147483755" r:id="rId16"/>
    <p:sldLayoutId id="2147483756" r:id="rId17"/>
    <p:sldLayoutId id="2147483652" r:id="rId18"/>
    <p:sldLayoutId id="2147483724" r:id="rId19"/>
    <p:sldLayoutId id="2147483680" r:id="rId20"/>
    <p:sldLayoutId id="2147483725" r:id="rId21"/>
    <p:sldLayoutId id="2147483685" r:id="rId22"/>
    <p:sldLayoutId id="2147483726" r:id="rId23"/>
    <p:sldLayoutId id="2147483719" r:id="rId24"/>
    <p:sldLayoutId id="2147483720" r:id="rId25"/>
    <p:sldLayoutId id="2147483731" r:id="rId26"/>
    <p:sldLayoutId id="2147483732" r:id="rId27"/>
    <p:sldLayoutId id="2147483733" r:id="rId28"/>
    <p:sldLayoutId id="2147483686" r:id="rId29"/>
    <p:sldLayoutId id="2147483758" r:id="rId30"/>
    <p:sldLayoutId id="2147483751" r:id="rId31"/>
    <p:sldLayoutId id="2147483688" r:id="rId32"/>
    <p:sldLayoutId id="2147483689" r:id="rId33"/>
    <p:sldLayoutId id="2147483696" r:id="rId34"/>
    <p:sldLayoutId id="2147483697" r:id="rId35"/>
    <p:sldLayoutId id="2147483698" r:id="rId36"/>
    <p:sldLayoutId id="2147483700" r:id="rId37"/>
    <p:sldLayoutId id="2147483701" r:id="rId38"/>
    <p:sldLayoutId id="2147483710" r:id="rId39"/>
    <p:sldLayoutId id="2147483721" r:id="rId40"/>
    <p:sldLayoutId id="2147483754" r:id="rId41"/>
    <p:sldLayoutId id="2147483702" r:id="rId42"/>
    <p:sldLayoutId id="2147483703" r:id="rId43"/>
    <p:sldLayoutId id="2147483704" r:id="rId44"/>
    <p:sldLayoutId id="2147483715" r:id="rId45"/>
    <p:sldLayoutId id="2147483723" r:id="rId46"/>
    <p:sldLayoutId id="2147483727" r:id="rId47"/>
    <p:sldLayoutId id="2147483729" r:id="rId48"/>
    <p:sldLayoutId id="2147483728" r:id="rId49"/>
    <p:sldLayoutId id="2147483730" r:id="rId50"/>
    <p:sldLayoutId id="2147483711" r:id="rId51"/>
    <p:sldLayoutId id="2147483712" r:id="rId52"/>
    <p:sldLayoutId id="2147483713" r:id="rId53"/>
    <p:sldLayoutId id="2147483714" r:id="rId54"/>
    <p:sldLayoutId id="2147483734" r:id="rId55"/>
    <p:sldLayoutId id="2147483752" r:id="rId56"/>
    <p:sldLayoutId id="2147483757"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3.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CC988F-A4AA-67F8-1E91-C5ECCC506FF9}"/>
              </a:ext>
            </a:extLst>
          </p:cNvPr>
          <p:cNvSpPr>
            <a:spLocks noGrp="1"/>
          </p:cNvSpPr>
          <p:nvPr>
            <p:ph type="subTitle" idx="1"/>
          </p:nvPr>
        </p:nvSpPr>
        <p:spPr/>
        <p:txBody>
          <a:bodyPr/>
          <a:lstStyle/>
          <a:p>
            <a:r>
              <a:rPr lang="en-US"/>
              <a:t>Procurement </a:t>
            </a:r>
            <a:r>
              <a:rPr lang="en-US" dirty="0"/>
              <a:t>breakout </a:t>
            </a:r>
            <a:r>
              <a:rPr lang="en-US"/>
              <a:t>session</a:t>
            </a:r>
          </a:p>
        </p:txBody>
      </p:sp>
      <p:sp>
        <p:nvSpPr>
          <p:cNvPr id="3" name="Title 2">
            <a:extLst>
              <a:ext uri="{FF2B5EF4-FFF2-40B4-BE49-F238E27FC236}">
                <a16:creationId xmlns:a16="http://schemas.microsoft.com/office/drawing/2014/main" id="{5ED05803-BAC6-8940-3775-04670DBA779E}"/>
              </a:ext>
            </a:extLst>
          </p:cNvPr>
          <p:cNvSpPr>
            <a:spLocks noGrp="1"/>
          </p:cNvSpPr>
          <p:nvPr>
            <p:ph type="ctrTitle"/>
          </p:nvPr>
        </p:nvSpPr>
        <p:spPr/>
        <p:txBody>
          <a:bodyPr/>
          <a:lstStyle/>
          <a:p>
            <a:r>
              <a:rPr lang="en-US"/>
              <a:t>Basware Bespoke 27 April</a:t>
            </a:r>
          </a:p>
        </p:txBody>
      </p:sp>
    </p:spTree>
    <p:extLst>
      <p:ext uri="{BB962C8B-B14F-4D97-AF65-F5344CB8AC3E}">
        <p14:creationId xmlns:p14="http://schemas.microsoft.com/office/powerpoint/2010/main" val="28164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E76E-35E1-5B33-E739-9F667BD9BCF4}"/>
              </a:ext>
            </a:extLst>
          </p:cNvPr>
          <p:cNvSpPr>
            <a:spLocks noGrp="1"/>
          </p:cNvSpPr>
          <p:nvPr>
            <p:ph type="title"/>
          </p:nvPr>
        </p:nvSpPr>
        <p:spPr/>
        <p:txBody>
          <a:bodyPr/>
          <a:lstStyle/>
          <a:p>
            <a:r>
              <a:rPr lang="en-US" dirty="0"/>
              <a:t>Weighted preferred items</a:t>
            </a:r>
          </a:p>
        </p:txBody>
      </p:sp>
      <p:pic>
        <p:nvPicPr>
          <p:cNvPr id="5" name="Picture 4">
            <a:extLst>
              <a:ext uri="{FF2B5EF4-FFF2-40B4-BE49-F238E27FC236}">
                <a16:creationId xmlns:a16="http://schemas.microsoft.com/office/drawing/2014/main" id="{ABAEEACD-AA65-1B79-3F49-BDE40ABEEE21}"/>
              </a:ext>
            </a:extLst>
          </p:cNvPr>
          <p:cNvPicPr>
            <a:picLocks noChangeAspect="1"/>
          </p:cNvPicPr>
          <p:nvPr/>
        </p:nvPicPr>
        <p:blipFill>
          <a:blip r:embed="rId3"/>
          <a:stretch>
            <a:fillRect/>
          </a:stretch>
        </p:blipFill>
        <p:spPr>
          <a:xfrm>
            <a:off x="703344" y="1986318"/>
            <a:ext cx="7753547" cy="3207982"/>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235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A5A1-1016-2F59-43F3-0CDCC19D4E46}"/>
              </a:ext>
            </a:extLst>
          </p:cNvPr>
          <p:cNvSpPr>
            <a:spLocks noGrp="1"/>
          </p:cNvSpPr>
          <p:nvPr>
            <p:ph type="ctrTitle"/>
          </p:nvPr>
        </p:nvSpPr>
        <p:spPr/>
        <p:txBody>
          <a:bodyPr/>
          <a:lstStyle/>
          <a:p>
            <a:r>
              <a:rPr lang="en-US" sz="3600" dirty="0"/>
              <a:t>Procurement roadmap</a:t>
            </a:r>
          </a:p>
        </p:txBody>
      </p:sp>
    </p:spTree>
    <p:extLst>
      <p:ext uri="{BB962C8B-B14F-4D97-AF65-F5344CB8AC3E}">
        <p14:creationId xmlns:p14="http://schemas.microsoft.com/office/powerpoint/2010/main" val="39291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5967882-7C2D-7BE1-7F5B-F99F776E6CA3}"/>
              </a:ext>
            </a:extLst>
          </p:cNvPr>
          <p:cNvSpPr/>
          <p:nvPr/>
        </p:nvSpPr>
        <p:spPr>
          <a:xfrm>
            <a:off x="1596512" y="1450447"/>
            <a:ext cx="10106113" cy="359780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97095">
              <a:defRPr/>
            </a:pPr>
            <a:r>
              <a:rPr lang="fi-FI" sz="1200" dirty="0">
                <a:solidFill>
                  <a:srgbClr val="FFFFFF"/>
                </a:solidFill>
              </a:rPr>
              <a:t>&lt;</a:t>
            </a:r>
          </a:p>
        </p:txBody>
      </p:sp>
      <p:sp>
        <p:nvSpPr>
          <p:cNvPr id="6" name="TextBox 5">
            <a:extLst>
              <a:ext uri="{FF2B5EF4-FFF2-40B4-BE49-F238E27FC236}">
                <a16:creationId xmlns:a16="http://schemas.microsoft.com/office/drawing/2014/main" id="{ED269353-5D35-B4A1-614B-7843302F029E}"/>
              </a:ext>
            </a:extLst>
          </p:cNvPr>
          <p:cNvSpPr txBox="1"/>
          <p:nvPr/>
        </p:nvSpPr>
        <p:spPr>
          <a:xfrm>
            <a:off x="5264248" y="987625"/>
            <a:ext cx="755552" cy="276999"/>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i-FI" sz="1200" b="1">
                <a:solidFill>
                  <a:schemeClr val="accent3"/>
                </a:solidFill>
              </a:rPr>
              <a:t>Q2</a:t>
            </a:r>
            <a:r>
              <a:rPr lang="fi-FI" sz="1200">
                <a:solidFill>
                  <a:schemeClr val="accent3"/>
                </a:solidFill>
              </a:rPr>
              <a:t>’ 23</a:t>
            </a:r>
          </a:p>
        </p:txBody>
      </p:sp>
      <p:sp>
        <p:nvSpPr>
          <p:cNvPr id="7" name="TextBox 6">
            <a:extLst>
              <a:ext uri="{FF2B5EF4-FFF2-40B4-BE49-F238E27FC236}">
                <a16:creationId xmlns:a16="http://schemas.microsoft.com/office/drawing/2014/main" id="{33B3A0EA-A6ED-CA70-DA33-F7CBC48B7002}"/>
              </a:ext>
            </a:extLst>
          </p:cNvPr>
          <p:cNvSpPr txBox="1"/>
          <p:nvPr/>
        </p:nvSpPr>
        <p:spPr>
          <a:xfrm>
            <a:off x="7518842" y="987625"/>
            <a:ext cx="1105617" cy="276999"/>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i-FI" sz="1200" b="1">
                <a:solidFill>
                  <a:schemeClr val="accent3"/>
                </a:solidFill>
              </a:rPr>
              <a:t>Q3-Q4</a:t>
            </a:r>
            <a:r>
              <a:rPr lang="fi-FI" sz="1200">
                <a:solidFill>
                  <a:schemeClr val="accent3"/>
                </a:solidFill>
              </a:rPr>
              <a:t> ’ 23</a:t>
            </a:r>
          </a:p>
        </p:txBody>
      </p:sp>
      <p:sp>
        <p:nvSpPr>
          <p:cNvPr id="8" name="TextBox 7">
            <a:extLst>
              <a:ext uri="{FF2B5EF4-FFF2-40B4-BE49-F238E27FC236}">
                <a16:creationId xmlns:a16="http://schemas.microsoft.com/office/drawing/2014/main" id="{46D28A53-0E83-B1B4-A3AE-B90A4D03C6B9}"/>
              </a:ext>
            </a:extLst>
          </p:cNvPr>
          <p:cNvSpPr txBox="1"/>
          <p:nvPr/>
        </p:nvSpPr>
        <p:spPr>
          <a:xfrm>
            <a:off x="2306135" y="987625"/>
            <a:ext cx="2065891"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77">
              <a:defRPr/>
            </a:pPr>
            <a:r>
              <a:rPr lang="fi-FI" sz="1200" i="1" dirty="0" err="1">
                <a:solidFill>
                  <a:schemeClr val="accent3"/>
                </a:solidFill>
              </a:rPr>
              <a:t>Now</a:t>
            </a:r>
            <a:endParaRPr lang="fi-FI" sz="1200" i="1" dirty="0">
              <a:solidFill>
                <a:schemeClr val="accent3"/>
              </a:solidFill>
            </a:endParaRPr>
          </a:p>
        </p:txBody>
      </p:sp>
      <p:sp>
        <p:nvSpPr>
          <p:cNvPr id="9" name="TextBox 8">
            <a:extLst>
              <a:ext uri="{FF2B5EF4-FFF2-40B4-BE49-F238E27FC236}">
                <a16:creationId xmlns:a16="http://schemas.microsoft.com/office/drawing/2014/main" id="{8B88BA59-E0F8-CEB3-4C08-03876B8291BC}"/>
              </a:ext>
            </a:extLst>
          </p:cNvPr>
          <p:cNvSpPr txBox="1"/>
          <p:nvPr/>
        </p:nvSpPr>
        <p:spPr>
          <a:xfrm>
            <a:off x="935481" y="987625"/>
            <a:ext cx="921620"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i-FI" sz="1200" i="1" dirty="0" err="1">
                <a:solidFill>
                  <a:schemeClr val="accent3"/>
                </a:solidFill>
              </a:rPr>
              <a:t>Available</a:t>
            </a:r>
            <a:r>
              <a:rPr lang="fi-FI" sz="1200" i="1" dirty="0">
                <a:solidFill>
                  <a:schemeClr val="accent3"/>
                </a:solidFill>
              </a:rPr>
              <a:t>:</a:t>
            </a:r>
          </a:p>
        </p:txBody>
      </p:sp>
      <p:sp>
        <p:nvSpPr>
          <p:cNvPr id="10" name="TextBox 9">
            <a:extLst>
              <a:ext uri="{FF2B5EF4-FFF2-40B4-BE49-F238E27FC236}">
                <a16:creationId xmlns:a16="http://schemas.microsoft.com/office/drawing/2014/main" id="{CC4BBBE3-DBDD-2B09-9D2D-7960728D2039}"/>
              </a:ext>
            </a:extLst>
          </p:cNvPr>
          <p:cNvSpPr txBox="1"/>
          <p:nvPr/>
        </p:nvSpPr>
        <p:spPr>
          <a:xfrm>
            <a:off x="9962774" y="987625"/>
            <a:ext cx="1256503"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i-FI" sz="1200" i="1">
                <a:solidFill>
                  <a:schemeClr val="accent3"/>
                </a:solidFill>
              </a:rPr>
              <a:t>Exploring</a:t>
            </a:r>
          </a:p>
        </p:txBody>
      </p:sp>
      <p:grpSp>
        <p:nvGrpSpPr>
          <p:cNvPr id="16" name="Group 15">
            <a:extLst>
              <a:ext uri="{FF2B5EF4-FFF2-40B4-BE49-F238E27FC236}">
                <a16:creationId xmlns:a16="http://schemas.microsoft.com/office/drawing/2014/main" id="{0C8D3B2B-F0E1-0FFA-B0EB-274EF7282AFA}"/>
              </a:ext>
            </a:extLst>
          </p:cNvPr>
          <p:cNvGrpSpPr/>
          <p:nvPr/>
        </p:nvGrpSpPr>
        <p:grpSpPr>
          <a:xfrm>
            <a:off x="4593789" y="1190267"/>
            <a:ext cx="4660236" cy="5088611"/>
            <a:chOff x="3348869" y="817411"/>
            <a:chExt cx="3661500" cy="4088783"/>
          </a:xfrm>
        </p:grpSpPr>
        <p:cxnSp>
          <p:nvCxnSpPr>
            <p:cNvPr id="17" name="Straight Connector 16">
              <a:extLst>
                <a:ext uri="{FF2B5EF4-FFF2-40B4-BE49-F238E27FC236}">
                  <a16:creationId xmlns:a16="http://schemas.microsoft.com/office/drawing/2014/main" id="{2CE150AA-30A4-9524-780F-E52EB70DA51C}"/>
                </a:ext>
              </a:extLst>
            </p:cNvPr>
            <p:cNvCxnSpPr>
              <a:cxnSpLocks/>
            </p:cNvCxnSpPr>
            <p:nvPr/>
          </p:nvCxnSpPr>
          <p:spPr>
            <a:xfrm>
              <a:off x="3348869" y="817411"/>
              <a:ext cx="0" cy="4088783"/>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7A6A46-7591-5D76-F0B6-A3A09B529680}"/>
                </a:ext>
              </a:extLst>
            </p:cNvPr>
            <p:cNvCxnSpPr>
              <a:cxnSpLocks/>
            </p:cNvCxnSpPr>
            <p:nvPr/>
          </p:nvCxnSpPr>
          <p:spPr>
            <a:xfrm>
              <a:off x="5155797" y="817411"/>
              <a:ext cx="29912" cy="4088783"/>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5B03BE-7991-D74C-BEA3-B9E730B053FD}"/>
                </a:ext>
              </a:extLst>
            </p:cNvPr>
            <p:cNvCxnSpPr>
              <a:cxnSpLocks/>
            </p:cNvCxnSpPr>
            <p:nvPr/>
          </p:nvCxnSpPr>
          <p:spPr>
            <a:xfrm>
              <a:off x="7010369" y="817411"/>
              <a:ext cx="0" cy="4088783"/>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2" name="TextBox 67">
            <a:extLst>
              <a:ext uri="{FF2B5EF4-FFF2-40B4-BE49-F238E27FC236}">
                <a16:creationId xmlns:a16="http://schemas.microsoft.com/office/drawing/2014/main" id="{9F16F416-B799-BA15-FE9F-257BC45A12CB}"/>
              </a:ext>
            </a:extLst>
          </p:cNvPr>
          <p:cNvSpPr txBox="1"/>
          <p:nvPr/>
        </p:nvSpPr>
        <p:spPr>
          <a:xfrm>
            <a:off x="2433135" y="1559843"/>
            <a:ext cx="2160000" cy="1559401"/>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1600"/>
              </a:spcAft>
              <a:defRPr/>
            </a:pPr>
            <a:r>
              <a:rPr lang="en-US" sz="1200" b="1" dirty="0">
                <a:solidFill>
                  <a:schemeClr val="bg2">
                    <a:lumMod val="25000"/>
                  </a:schemeClr>
                </a:solidFill>
              </a:rPr>
              <a:t>Basware Shopping: Amazon punchout and </a:t>
            </a:r>
            <a:r>
              <a:rPr lang="en-US" sz="1100" b="1" dirty="0">
                <a:solidFill>
                  <a:schemeClr val="bg2">
                    <a:lumMod val="25000"/>
                  </a:schemeClr>
                </a:solidFill>
              </a:rPr>
              <a:t>Amazon catalog search</a:t>
            </a:r>
          </a:p>
          <a:p>
            <a:pPr>
              <a:defRPr/>
            </a:pPr>
            <a:r>
              <a:rPr lang="en-US" sz="1100" dirty="0">
                <a:solidFill>
                  <a:schemeClr val="tx2"/>
                </a:solidFill>
              </a:rPr>
              <a:t>Access to a wide range of items from Amazon directly from Marketplace search.</a:t>
            </a:r>
          </a:p>
          <a:p>
            <a:pPr>
              <a:defRPr/>
            </a:pPr>
            <a:endParaRPr lang="en-US" sz="1200" b="1" dirty="0">
              <a:solidFill>
                <a:schemeClr val="bg2">
                  <a:lumMod val="25000"/>
                </a:schemeClr>
              </a:solidFill>
            </a:endParaRPr>
          </a:p>
        </p:txBody>
      </p:sp>
      <p:sp>
        <p:nvSpPr>
          <p:cNvPr id="24" name="TextBox 67">
            <a:extLst>
              <a:ext uri="{FF2B5EF4-FFF2-40B4-BE49-F238E27FC236}">
                <a16:creationId xmlns:a16="http://schemas.microsoft.com/office/drawing/2014/main" id="{60E40BCC-33B9-1A4F-0F1E-09B620562EF2}"/>
              </a:ext>
            </a:extLst>
          </p:cNvPr>
          <p:cNvSpPr txBox="1"/>
          <p:nvPr/>
        </p:nvSpPr>
        <p:spPr>
          <a:xfrm>
            <a:off x="4605960" y="1489488"/>
            <a:ext cx="2175711" cy="3329116"/>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1600"/>
              </a:spcAft>
              <a:defRPr/>
            </a:pPr>
            <a:r>
              <a:rPr lang="en-US" sz="1200" b="1" dirty="0">
                <a:solidFill>
                  <a:schemeClr val="bg2">
                    <a:lumMod val="25000"/>
                  </a:schemeClr>
                </a:solidFill>
              </a:rPr>
              <a:t>Agility to procurement process</a:t>
            </a:r>
          </a:p>
          <a:p>
            <a:pPr>
              <a:spcAft>
                <a:spcPts val="1200"/>
              </a:spcAft>
              <a:defRPr/>
            </a:pPr>
            <a:r>
              <a:rPr lang="en-US" sz="1100" dirty="0">
                <a:solidFill>
                  <a:schemeClr val="tx2"/>
                </a:solidFill>
              </a:rPr>
              <a:t>Purchase order row-level approval available</a:t>
            </a:r>
          </a:p>
          <a:p>
            <a:pPr>
              <a:spcAft>
                <a:spcPts val="1200"/>
              </a:spcAft>
              <a:defRPr/>
            </a:pPr>
            <a:r>
              <a:rPr lang="en-US" sz="1100" dirty="0">
                <a:solidFill>
                  <a:schemeClr val="tx2"/>
                </a:solidFill>
              </a:rPr>
              <a:t>Purchase requisitions can be approved directly via email </a:t>
            </a:r>
          </a:p>
          <a:p>
            <a:pPr>
              <a:spcAft>
                <a:spcPts val="1200"/>
              </a:spcAft>
              <a:defRPr/>
            </a:pPr>
            <a:r>
              <a:rPr lang="en-US" sz="1100" dirty="0">
                <a:solidFill>
                  <a:schemeClr val="tx2"/>
                </a:solidFill>
              </a:rPr>
              <a:t>Possibility to select budget amount type </a:t>
            </a:r>
          </a:p>
          <a:p>
            <a:pPr>
              <a:spcAft>
                <a:spcPts val="1200"/>
              </a:spcAft>
              <a:defRPr/>
            </a:pPr>
            <a:r>
              <a:rPr lang="en-US" sz="1100" dirty="0">
                <a:solidFill>
                  <a:schemeClr val="tx2"/>
                </a:solidFill>
              </a:rPr>
              <a:t>Buyers can rate and review catalog items</a:t>
            </a:r>
          </a:p>
          <a:p>
            <a:pPr>
              <a:spcAft>
                <a:spcPts val="1200"/>
              </a:spcAft>
              <a:defRPr/>
            </a:pPr>
            <a:r>
              <a:rPr lang="en-US" sz="1100" dirty="0">
                <a:solidFill>
                  <a:schemeClr val="tx2"/>
                </a:solidFill>
              </a:rPr>
              <a:t>Quick quote for suppliers -new process and interface</a:t>
            </a:r>
          </a:p>
          <a:p>
            <a:pPr>
              <a:spcAft>
                <a:spcPts val="1200"/>
              </a:spcAft>
              <a:defRPr/>
            </a:pPr>
            <a:endParaRPr lang="en-US" sz="1100" dirty="0">
              <a:solidFill>
                <a:schemeClr val="tx2"/>
              </a:solidFill>
            </a:endParaRPr>
          </a:p>
        </p:txBody>
      </p:sp>
      <p:sp>
        <p:nvSpPr>
          <p:cNvPr id="25" name="TextBox 24">
            <a:extLst>
              <a:ext uri="{FF2B5EF4-FFF2-40B4-BE49-F238E27FC236}">
                <a16:creationId xmlns:a16="http://schemas.microsoft.com/office/drawing/2014/main" id="{BCC4685C-89B3-1A24-D2CD-50CC31906E10}"/>
              </a:ext>
            </a:extLst>
          </p:cNvPr>
          <p:cNvSpPr txBox="1"/>
          <p:nvPr/>
        </p:nvSpPr>
        <p:spPr>
          <a:xfrm>
            <a:off x="9309368" y="1512225"/>
            <a:ext cx="2050621" cy="461665"/>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200" b="1" dirty="0">
                <a:solidFill>
                  <a:schemeClr val="bg2">
                    <a:lumMod val="25000"/>
                  </a:schemeClr>
                </a:solidFill>
              </a:rPr>
              <a:t>Procurement policy digitization</a:t>
            </a:r>
          </a:p>
        </p:txBody>
      </p:sp>
      <p:sp>
        <p:nvSpPr>
          <p:cNvPr id="26" name="TextBox 25">
            <a:extLst>
              <a:ext uri="{FF2B5EF4-FFF2-40B4-BE49-F238E27FC236}">
                <a16:creationId xmlns:a16="http://schemas.microsoft.com/office/drawing/2014/main" id="{54F17217-4B79-3FB9-5FD8-4166EFA19D8C}"/>
              </a:ext>
            </a:extLst>
          </p:cNvPr>
          <p:cNvSpPr txBox="1"/>
          <p:nvPr/>
        </p:nvSpPr>
        <p:spPr>
          <a:xfrm>
            <a:off x="9309368" y="1965673"/>
            <a:ext cx="2453159" cy="600164"/>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100" dirty="0">
                <a:solidFill>
                  <a:schemeClr val="tx2"/>
                </a:solidFill>
              </a:rPr>
              <a:t>Follow-up, increase compliance, make your policies easy to use and report on</a:t>
            </a:r>
            <a:endParaRPr lang="fi-FI" sz="1100" dirty="0">
              <a:solidFill>
                <a:schemeClr val="tx2"/>
              </a:solidFill>
            </a:endParaRPr>
          </a:p>
        </p:txBody>
      </p:sp>
      <p:sp>
        <p:nvSpPr>
          <p:cNvPr id="27" name="TextBox 67">
            <a:extLst>
              <a:ext uri="{FF2B5EF4-FFF2-40B4-BE49-F238E27FC236}">
                <a16:creationId xmlns:a16="http://schemas.microsoft.com/office/drawing/2014/main" id="{4C1D262C-C1CC-A8C4-3391-794067999025}"/>
              </a:ext>
            </a:extLst>
          </p:cNvPr>
          <p:cNvSpPr txBox="1"/>
          <p:nvPr/>
        </p:nvSpPr>
        <p:spPr>
          <a:xfrm>
            <a:off x="6927859" y="1489488"/>
            <a:ext cx="2300765" cy="2682786"/>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1600"/>
              </a:spcAft>
              <a:defRPr/>
            </a:pPr>
            <a:r>
              <a:rPr lang="en-US" sz="1200" b="1" dirty="0">
                <a:solidFill>
                  <a:schemeClr val="bg2">
                    <a:lumMod val="25000"/>
                  </a:schemeClr>
                </a:solidFill>
              </a:rPr>
              <a:t>Agility to procurement process</a:t>
            </a:r>
          </a:p>
          <a:p>
            <a:pPr>
              <a:spcAft>
                <a:spcPts val="1200"/>
              </a:spcAft>
              <a:defRPr/>
            </a:pPr>
            <a:r>
              <a:rPr lang="en-US" sz="1100" dirty="0">
                <a:solidFill>
                  <a:schemeClr val="tx2"/>
                </a:solidFill>
              </a:rPr>
              <a:t>New criteria for approval retriggering and other workflow enhancements</a:t>
            </a:r>
          </a:p>
          <a:p>
            <a:pPr>
              <a:spcAft>
                <a:spcPts val="1200"/>
              </a:spcAft>
              <a:defRPr/>
            </a:pPr>
            <a:r>
              <a:rPr lang="en-US" sz="1100" dirty="0">
                <a:solidFill>
                  <a:schemeClr val="tx2"/>
                </a:solidFill>
              </a:rPr>
              <a:t>cXML ordering</a:t>
            </a:r>
          </a:p>
          <a:p>
            <a:pPr>
              <a:spcAft>
                <a:spcPts val="1200"/>
              </a:spcAft>
              <a:defRPr/>
            </a:pPr>
            <a:r>
              <a:rPr lang="en-US" sz="1100" dirty="0">
                <a:solidFill>
                  <a:schemeClr val="tx2"/>
                </a:solidFill>
              </a:rPr>
              <a:t>Buyer-managed bundles can contain items from different suppliers</a:t>
            </a:r>
          </a:p>
          <a:p>
            <a:pPr>
              <a:spcAft>
                <a:spcPts val="1200"/>
              </a:spcAft>
              <a:defRPr/>
            </a:pPr>
            <a:r>
              <a:rPr lang="en-US" sz="1100" dirty="0">
                <a:solidFill>
                  <a:schemeClr val="tx2"/>
                </a:solidFill>
              </a:rPr>
              <a:t>Allowing multiple line field updates</a:t>
            </a:r>
          </a:p>
        </p:txBody>
      </p:sp>
      <p:sp>
        <p:nvSpPr>
          <p:cNvPr id="28" name="TextBox 27">
            <a:extLst>
              <a:ext uri="{FF2B5EF4-FFF2-40B4-BE49-F238E27FC236}">
                <a16:creationId xmlns:a16="http://schemas.microsoft.com/office/drawing/2014/main" id="{5D8F1300-9AC4-E13B-9F55-2011FE280E6D}"/>
              </a:ext>
            </a:extLst>
          </p:cNvPr>
          <p:cNvSpPr txBox="1"/>
          <p:nvPr/>
        </p:nvSpPr>
        <p:spPr>
          <a:xfrm>
            <a:off x="9309368" y="3070405"/>
            <a:ext cx="2050621" cy="861774"/>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200" b="1" dirty="0">
                <a:solidFill>
                  <a:schemeClr val="bg2">
                    <a:lumMod val="25000"/>
                  </a:schemeClr>
                </a:solidFill>
              </a:rPr>
              <a:t>Versatile Purchase Order approval workflows to suit all customer needs</a:t>
            </a:r>
            <a:br>
              <a:rPr lang="en-US" sz="1200" b="1" dirty="0">
                <a:solidFill>
                  <a:schemeClr val="bg2">
                    <a:lumMod val="25000"/>
                  </a:schemeClr>
                </a:solidFill>
              </a:rPr>
            </a:br>
            <a:endParaRPr lang="en-US" sz="1200" b="1" dirty="0">
              <a:solidFill>
                <a:schemeClr val="bg2">
                  <a:lumMod val="25000"/>
                </a:schemeClr>
              </a:solidFill>
            </a:endParaRPr>
          </a:p>
        </p:txBody>
      </p:sp>
      <p:sp>
        <p:nvSpPr>
          <p:cNvPr id="29" name="TextBox 28">
            <a:extLst>
              <a:ext uri="{FF2B5EF4-FFF2-40B4-BE49-F238E27FC236}">
                <a16:creationId xmlns:a16="http://schemas.microsoft.com/office/drawing/2014/main" id="{8F7AE756-A075-A144-AC41-2CE59DC28261}"/>
              </a:ext>
            </a:extLst>
          </p:cNvPr>
          <p:cNvSpPr txBox="1"/>
          <p:nvPr/>
        </p:nvSpPr>
        <p:spPr>
          <a:xfrm>
            <a:off x="9309368" y="3994636"/>
            <a:ext cx="2389227" cy="492443"/>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200" b="1" dirty="0">
                <a:solidFill>
                  <a:schemeClr val="bg2">
                    <a:lumMod val="25000"/>
                  </a:schemeClr>
                </a:solidFill>
              </a:rPr>
              <a:t>Tools for power users in Basware Purchase</a:t>
            </a:r>
          </a:p>
        </p:txBody>
      </p:sp>
      <p:sp>
        <p:nvSpPr>
          <p:cNvPr id="30" name="Isosceles Triangle 29">
            <a:extLst>
              <a:ext uri="{FF2B5EF4-FFF2-40B4-BE49-F238E27FC236}">
                <a16:creationId xmlns:a16="http://schemas.microsoft.com/office/drawing/2014/main" id="{96A79C24-5EC1-8675-C1CA-73B0EFB122E5}"/>
              </a:ext>
            </a:extLst>
          </p:cNvPr>
          <p:cNvSpPr/>
          <p:nvPr/>
        </p:nvSpPr>
        <p:spPr>
          <a:xfrm rot="5400000">
            <a:off x="409616" y="3043209"/>
            <a:ext cx="3586634" cy="40464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97095">
              <a:defRPr/>
            </a:pPr>
            <a:endParaRPr lang="fi-FI" sz="1200">
              <a:solidFill>
                <a:srgbClr val="FFFFFF"/>
              </a:solidFill>
            </a:endParaRPr>
          </a:p>
        </p:txBody>
      </p:sp>
      <p:sp>
        <p:nvSpPr>
          <p:cNvPr id="31" name="Rectangle: Top Corners Rounded 118">
            <a:extLst>
              <a:ext uri="{FF2B5EF4-FFF2-40B4-BE49-F238E27FC236}">
                <a16:creationId xmlns:a16="http://schemas.microsoft.com/office/drawing/2014/main" id="{EB428D82-AED7-801B-77A1-7AF42F017735}"/>
              </a:ext>
            </a:extLst>
          </p:cNvPr>
          <p:cNvSpPr/>
          <p:nvPr/>
        </p:nvSpPr>
        <p:spPr>
          <a:xfrm rot="5400000" flipV="1">
            <a:off x="-554739" y="2479303"/>
            <a:ext cx="3597808" cy="1540099"/>
          </a:xfrm>
          <a:prstGeom prst="round2SameRect">
            <a:avLst>
              <a:gd name="adj1" fmla="val 535"/>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97095">
              <a:defRPr/>
            </a:pPr>
            <a:endParaRPr lang="fi-FI" sz="1200">
              <a:solidFill>
                <a:srgbClr val="FFFFFF"/>
              </a:solidFill>
            </a:endParaRPr>
          </a:p>
        </p:txBody>
      </p:sp>
      <p:sp>
        <p:nvSpPr>
          <p:cNvPr id="32" name="TextBox 31">
            <a:extLst>
              <a:ext uri="{FF2B5EF4-FFF2-40B4-BE49-F238E27FC236}">
                <a16:creationId xmlns:a16="http://schemas.microsoft.com/office/drawing/2014/main" id="{07BD4530-78CB-57CD-F2B3-D4AA016AE50A}"/>
              </a:ext>
            </a:extLst>
          </p:cNvPr>
          <p:cNvSpPr txBox="1"/>
          <p:nvPr/>
        </p:nvSpPr>
        <p:spPr>
          <a:xfrm>
            <a:off x="474114" y="1868748"/>
            <a:ext cx="1975695" cy="2374924"/>
          </a:xfrm>
          <a:prstGeom prst="rect">
            <a:avLst/>
          </a:prstGeom>
          <a:noFill/>
          <a:ln>
            <a:noFill/>
          </a:ln>
        </p:spPr>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97095">
              <a:defRPr/>
            </a:pPr>
            <a:r>
              <a:rPr lang="fi-FI" sz="1600" b="1">
                <a:solidFill>
                  <a:schemeClr val="bg1"/>
                </a:solidFill>
              </a:rPr>
              <a:t>PROCUREMENT</a:t>
            </a:r>
            <a:endParaRPr lang="fi-FI" sz="1333" b="1">
              <a:solidFill>
                <a:schemeClr val="bg1"/>
              </a:solidFill>
            </a:endParaRPr>
          </a:p>
        </p:txBody>
      </p:sp>
      <p:sp>
        <p:nvSpPr>
          <p:cNvPr id="33" name="TextBox 67">
            <a:extLst>
              <a:ext uri="{FF2B5EF4-FFF2-40B4-BE49-F238E27FC236}">
                <a16:creationId xmlns:a16="http://schemas.microsoft.com/office/drawing/2014/main" id="{BE1E093B-9972-244A-CC8A-2B0E71357EB2}"/>
              </a:ext>
            </a:extLst>
          </p:cNvPr>
          <p:cNvSpPr txBox="1"/>
          <p:nvPr/>
        </p:nvSpPr>
        <p:spPr>
          <a:xfrm>
            <a:off x="2433135" y="2973988"/>
            <a:ext cx="2160000" cy="307777"/>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r>
              <a:rPr lang="en-US" sz="1200" b="1" dirty="0">
                <a:solidFill>
                  <a:schemeClr val="bg2">
                    <a:lumMod val="25000"/>
                  </a:schemeClr>
                </a:solidFill>
              </a:rPr>
              <a:t>Quick source for buyers</a:t>
            </a:r>
          </a:p>
        </p:txBody>
      </p:sp>
      <p:sp>
        <p:nvSpPr>
          <p:cNvPr id="34" name="TextBox 59">
            <a:extLst>
              <a:ext uri="{FF2B5EF4-FFF2-40B4-BE49-F238E27FC236}">
                <a16:creationId xmlns:a16="http://schemas.microsoft.com/office/drawing/2014/main" id="{4EE636B1-164E-7112-E96F-DE23F4576F64}"/>
              </a:ext>
            </a:extLst>
          </p:cNvPr>
          <p:cNvSpPr txBox="1"/>
          <p:nvPr/>
        </p:nvSpPr>
        <p:spPr>
          <a:xfrm>
            <a:off x="2445960" y="3288790"/>
            <a:ext cx="2160000" cy="292388"/>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100" dirty="0">
                <a:solidFill>
                  <a:schemeClr val="tx2"/>
                </a:solidFill>
              </a:rPr>
              <a:t>New process and interface</a:t>
            </a:r>
          </a:p>
        </p:txBody>
      </p:sp>
      <p:sp>
        <p:nvSpPr>
          <p:cNvPr id="35" name="TextBox 34">
            <a:extLst>
              <a:ext uri="{FF2B5EF4-FFF2-40B4-BE49-F238E27FC236}">
                <a16:creationId xmlns:a16="http://schemas.microsoft.com/office/drawing/2014/main" id="{BD0BC5EA-1AC7-35DE-FD6C-A011FAA72AEF}"/>
              </a:ext>
            </a:extLst>
          </p:cNvPr>
          <p:cNvSpPr txBox="1"/>
          <p:nvPr/>
        </p:nvSpPr>
        <p:spPr>
          <a:xfrm>
            <a:off x="9309368" y="2639271"/>
            <a:ext cx="2050621" cy="307776"/>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sz="1200" b="1" dirty="0">
                <a:solidFill>
                  <a:schemeClr val="bg2">
                    <a:lumMod val="25000"/>
                  </a:schemeClr>
                </a:solidFill>
              </a:rPr>
              <a:t>Supplier sustainability</a:t>
            </a:r>
          </a:p>
        </p:txBody>
      </p:sp>
      <p:sp>
        <p:nvSpPr>
          <p:cNvPr id="39" name="TextBox 38">
            <a:extLst>
              <a:ext uri="{FF2B5EF4-FFF2-40B4-BE49-F238E27FC236}">
                <a16:creationId xmlns:a16="http://schemas.microsoft.com/office/drawing/2014/main" id="{4BA5E9D5-77CB-4E34-ECDE-E9E3118623E8}"/>
              </a:ext>
            </a:extLst>
          </p:cNvPr>
          <p:cNvSpPr txBox="1"/>
          <p:nvPr/>
        </p:nvSpPr>
        <p:spPr>
          <a:xfrm>
            <a:off x="215155" y="105155"/>
            <a:ext cx="10276112" cy="461665"/>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400" dirty="0">
                <a:solidFill>
                  <a:schemeClr val="accent2"/>
                </a:solidFill>
                <a:latin typeface="+mj-lt"/>
              </a:rPr>
              <a:t>Procurement roadmap</a:t>
            </a:r>
            <a:endParaRPr lang="en-US" sz="3200" dirty="0">
              <a:latin typeface="+mj-lt"/>
            </a:endParaRPr>
          </a:p>
        </p:txBody>
      </p:sp>
    </p:spTree>
    <p:extLst>
      <p:ext uri="{BB962C8B-B14F-4D97-AF65-F5344CB8AC3E}">
        <p14:creationId xmlns:p14="http://schemas.microsoft.com/office/powerpoint/2010/main" val="387973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220F-C2E5-B095-020F-29DFB772DBB7}"/>
              </a:ext>
            </a:extLst>
          </p:cNvPr>
          <p:cNvSpPr>
            <a:spLocks noGrp="1"/>
          </p:cNvSpPr>
          <p:nvPr>
            <p:ph type="title"/>
          </p:nvPr>
        </p:nvSpPr>
        <p:spPr/>
        <p:txBody>
          <a:bodyPr>
            <a:normAutofit fontScale="90000"/>
          </a:bodyPr>
          <a:lstStyle/>
          <a:p>
            <a:r>
              <a:rPr lang="en-US" dirty="0"/>
              <a:t>Thank you</a:t>
            </a:r>
          </a:p>
        </p:txBody>
      </p:sp>
      <p:sp>
        <p:nvSpPr>
          <p:cNvPr id="4" name="Text Placeholder 3">
            <a:extLst>
              <a:ext uri="{FF2B5EF4-FFF2-40B4-BE49-F238E27FC236}">
                <a16:creationId xmlns:a16="http://schemas.microsoft.com/office/drawing/2014/main" id="{6B22EBF3-8366-C387-A091-24575CD44EB6}"/>
              </a:ext>
            </a:extLst>
          </p:cNvPr>
          <p:cNvSpPr>
            <a:spLocks noGrp="1"/>
          </p:cNvSpPr>
          <p:nvPr>
            <p:ph type="body" sz="quarter" idx="11"/>
          </p:nvPr>
        </p:nvSpPr>
        <p:spPr>
          <a:xfrm>
            <a:off x="714376" y="3238500"/>
            <a:ext cx="4714874" cy="962058"/>
          </a:xfrm>
        </p:spPr>
        <p:txBody>
          <a:bodyPr/>
          <a:lstStyle/>
          <a:p>
            <a:r>
              <a:rPr lang="en-US" sz="1200" dirty="0"/>
              <a:t>Urmil Mehta, urmil.mehta@basware.com</a:t>
            </a:r>
          </a:p>
          <a:p>
            <a:endParaRPr lang="en-US" sz="1200" dirty="0"/>
          </a:p>
          <a:p>
            <a:r>
              <a:rPr lang="en-US" sz="1200" dirty="0"/>
              <a:t>Taija Björklund, taija.bjorklund@basware.com</a:t>
            </a:r>
          </a:p>
        </p:txBody>
      </p:sp>
    </p:spTree>
    <p:extLst>
      <p:ext uri="{BB962C8B-B14F-4D97-AF65-F5344CB8AC3E}">
        <p14:creationId xmlns:p14="http://schemas.microsoft.com/office/powerpoint/2010/main" val="31939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4DE3CBB-D428-D74A-5F03-D32817FA9333}"/>
              </a:ext>
            </a:extLst>
          </p:cNvPr>
          <p:cNvSpPr>
            <a:spLocks noGrp="1"/>
          </p:cNvSpPr>
          <p:nvPr>
            <p:ph type="body" sz="quarter" idx="35"/>
          </p:nvPr>
        </p:nvSpPr>
        <p:spPr>
          <a:xfrm>
            <a:off x="698500" y="3940339"/>
            <a:ext cx="1825625" cy="298723"/>
          </a:xfrm>
        </p:spPr>
        <p:txBody>
          <a:bodyPr/>
          <a:lstStyle/>
          <a:p>
            <a:r>
              <a:rPr lang="fi-FI" dirty="0"/>
              <a:t>Urmil Mehta</a:t>
            </a:r>
          </a:p>
        </p:txBody>
      </p:sp>
      <p:sp>
        <p:nvSpPr>
          <p:cNvPr id="8" name="Text Placeholder 7">
            <a:extLst>
              <a:ext uri="{FF2B5EF4-FFF2-40B4-BE49-F238E27FC236}">
                <a16:creationId xmlns:a16="http://schemas.microsoft.com/office/drawing/2014/main" id="{DA0E6199-B2CD-FDB9-A7E6-9925EA863976}"/>
              </a:ext>
            </a:extLst>
          </p:cNvPr>
          <p:cNvSpPr>
            <a:spLocks noGrp="1"/>
          </p:cNvSpPr>
          <p:nvPr>
            <p:ph type="body" sz="quarter" idx="36"/>
          </p:nvPr>
        </p:nvSpPr>
        <p:spPr>
          <a:xfrm>
            <a:off x="414998" y="4462744"/>
            <a:ext cx="2300068" cy="929874"/>
          </a:xfrm>
        </p:spPr>
        <p:txBody>
          <a:bodyPr/>
          <a:lstStyle/>
          <a:p>
            <a:r>
              <a:rPr lang="en-US" b="1" dirty="0"/>
              <a:t>Vice President </a:t>
            </a:r>
            <a:br>
              <a:rPr lang="en-US" b="1" dirty="0"/>
            </a:br>
            <a:br>
              <a:rPr lang="en-US" b="1" dirty="0"/>
            </a:br>
            <a:r>
              <a:rPr lang="en-US" dirty="0"/>
              <a:t>Product Development</a:t>
            </a:r>
          </a:p>
        </p:txBody>
      </p:sp>
      <p:sp>
        <p:nvSpPr>
          <p:cNvPr id="9" name="Text Placeholder 8">
            <a:extLst>
              <a:ext uri="{FF2B5EF4-FFF2-40B4-BE49-F238E27FC236}">
                <a16:creationId xmlns:a16="http://schemas.microsoft.com/office/drawing/2014/main" id="{DCE6CD0F-D371-F29A-312F-076E24C56274}"/>
              </a:ext>
            </a:extLst>
          </p:cNvPr>
          <p:cNvSpPr>
            <a:spLocks noGrp="1"/>
          </p:cNvSpPr>
          <p:nvPr>
            <p:ph type="body" sz="quarter" idx="37"/>
          </p:nvPr>
        </p:nvSpPr>
        <p:spPr>
          <a:xfrm>
            <a:off x="2965450" y="3940339"/>
            <a:ext cx="1825625" cy="298723"/>
          </a:xfrm>
        </p:spPr>
        <p:txBody>
          <a:bodyPr/>
          <a:lstStyle/>
          <a:p>
            <a:r>
              <a:rPr lang="fi-FI" dirty="0"/>
              <a:t>Taija Björklund</a:t>
            </a:r>
          </a:p>
        </p:txBody>
      </p:sp>
      <p:sp>
        <p:nvSpPr>
          <p:cNvPr id="10" name="Text Placeholder 9">
            <a:extLst>
              <a:ext uri="{FF2B5EF4-FFF2-40B4-BE49-F238E27FC236}">
                <a16:creationId xmlns:a16="http://schemas.microsoft.com/office/drawing/2014/main" id="{C0E29A35-3E64-5553-5004-A625EF7C6B74}"/>
              </a:ext>
            </a:extLst>
          </p:cNvPr>
          <p:cNvSpPr>
            <a:spLocks noGrp="1"/>
          </p:cNvSpPr>
          <p:nvPr>
            <p:ph type="body" sz="quarter" idx="38"/>
          </p:nvPr>
        </p:nvSpPr>
        <p:spPr>
          <a:xfrm>
            <a:off x="2904978" y="4462744"/>
            <a:ext cx="1955410" cy="929874"/>
          </a:xfrm>
        </p:spPr>
        <p:txBody>
          <a:bodyPr/>
          <a:lstStyle/>
          <a:p>
            <a:r>
              <a:rPr lang="en-US" b="1" dirty="0"/>
              <a:t>Product Manager </a:t>
            </a:r>
            <a:br>
              <a:rPr lang="en-US" b="1" dirty="0"/>
            </a:br>
            <a:br>
              <a:rPr lang="en-US" b="1" dirty="0"/>
            </a:br>
            <a:r>
              <a:rPr lang="en-US" dirty="0"/>
              <a:t>Procurement</a:t>
            </a:r>
          </a:p>
        </p:txBody>
      </p:sp>
      <p:pic>
        <p:nvPicPr>
          <p:cNvPr id="23" name="Picture Placeholder 22" descr="A person smiling at the camera&#10;&#10;Description automatically generated with low confidence">
            <a:extLst>
              <a:ext uri="{FF2B5EF4-FFF2-40B4-BE49-F238E27FC236}">
                <a16:creationId xmlns:a16="http://schemas.microsoft.com/office/drawing/2014/main" id="{2434FDA8-9225-C4A8-36D4-6687D835D407}"/>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5510213" y="2519995"/>
            <a:ext cx="1270000" cy="1270000"/>
          </a:xfrm>
        </p:spPr>
      </p:pic>
      <p:sp>
        <p:nvSpPr>
          <p:cNvPr id="12" name="Text Placeholder 11">
            <a:extLst>
              <a:ext uri="{FF2B5EF4-FFF2-40B4-BE49-F238E27FC236}">
                <a16:creationId xmlns:a16="http://schemas.microsoft.com/office/drawing/2014/main" id="{90B24849-1B24-2097-6BC4-57C35268F11C}"/>
              </a:ext>
            </a:extLst>
          </p:cNvPr>
          <p:cNvSpPr>
            <a:spLocks noGrp="1"/>
          </p:cNvSpPr>
          <p:nvPr>
            <p:ph type="body" sz="quarter" idx="40"/>
          </p:nvPr>
        </p:nvSpPr>
        <p:spPr>
          <a:xfrm>
            <a:off x="5232400" y="3940339"/>
            <a:ext cx="1825625" cy="298723"/>
          </a:xfrm>
        </p:spPr>
        <p:txBody>
          <a:bodyPr vert="horz" lIns="91440" tIns="45720" rIns="91440" bIns="45720" rtlCol="0">
            <a:noAutofit/>
          </a:bodyPr>
          <a:lstStyle/>
          <a:p>
            <a:r>
              <a:rPr lang="fi-FI" dirty="0"/>
              <a:t>Sanna Eklund</a:t>
            </a:r>
          </a:p>
        </p:txBody>
      </p:sp>
      <p:sp>
        <p:nvSpPr>
          <p:cNvPr id="2" name="Title 1">
            <a:extLst>
              <a:ext uri="{FF2B5EF4-FFF2-40B4-BE49-F238E27FC236}">
                <a16:creationId xmlns:a16="http://schemas.microsoft.com/office/drawing/2014/main" id="{E4DEAB4D-1D9F-778E-79AA-1213C7917A75}"/>
              </a:ext>
            </a:extLst>
          </p:cNvPr>
          <p:cNvSpPr>
            <a:spLocks noGrp="1"/>
          </p:cNvSpPr>
          <p:nvPr>
            <p:ph type="title" idx="4294967295"/>
          </p:nvPr>
        </p:nvSpPr>
        <p:spPr>
          <a:xfrm>
            <a:off x="252537" y="527605"/>
            <a:ext cx="10515600" cy="681038"/>
          </a:xfrm>
        </p:spPr>
        <p:txBody>
          <a:bodyPr/>
          <a:lstStyle/>
          <a:p>
            <a:r>
              <a:rPr lang="en-US" dirty="0"/>
              <a:t>Hosts</a:t>
            </a:r>
          </a:p>
        </p:txBody>
      </p:sp>
      <p:pic>
        <p:nvPicPr>
          <p:cNvPr id="20" name="Picture Placeholder 2048" descr="A close-up of a person smiling&#10;&#10;Description automatically generated with medium confidence">
            <a:extLst>
              <a:ext uri="{FF2B5EF4-FFF2-40B4-BE49-F238E27FC236}">
                <a16:creationId xmlns:a16="http://schemas.microsoft.com/office/drawing/2014/main" id="{A90DA20C-B70B-68AD-E265-427F24A85B9A}"/>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a:stretch/>
        </p:blipFill>
        <p:spPr>
          <a:xfrm>
            <a:off x="3243263" y="2520371"/>
            <a:ext cx="1270000" cy="1270000"/>
          </a:xfrm>
          <a:prstGeom prst="rect">
            <a:avLst/>
          </a:prstGeom>
        </p:spPr>
      </p:pic>
      <p:pic>
        <p:nvPicPr>
          <p:cNvPr id="1026" name="Picture 2" descr="Urmil Mehta">
            <a:extLst>
              <a:ext uri="{FF2B5EF4-FFF2-40B4-BE49-F238E27FC236}">
                <a16:creationId xmlns:a16="http://schemas.microsoft.com/office/drawing/2014/main" id="{C63A361B-A61A-DB54-A851-53D72CC10B2F}"/>
              </a:ext>
            </a:extLst>
          </p:cNvPr>
          <p:cNvPicPr>
            <a:picLocks noGrp="1" noChangeAspect="1" noChangeArrowheads="1"/>
          </p:cNvPicPr>
          <p:nvPr>
            <p:ph type="pic" sz="quarter" idx="20"/>
          </p:nvPr>
        </p:nvPicPr>
        <p:blipFill>
          <a:blip r:embed="rId4">
            <a:extLst>
              <a:ext uri="{28A0092B-C50C-407E-A947-70E740481C1C}">
                <a14:useLocalDpi xmlns:a14="http://schemas.microsoft.com/office/drawing/2010/main" val="0"/>
              </a:ext>
            </a:extLst>
          </a:blip>
          <a:srcRect/>
          <a:stretch>
            <a:fillRect/>
          </a:stretch>
        </p:blipFill>
        <p:spPr bwMode="auto">
          <a:xfrm>
            <a:off x="976437" y="2520120"/>
            <a:ext cx="1269750" cy="12697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9">
            <a:extLst>
              <a:ext uri="{FF2B5EF4-FFF2-40B4-BE49-F238E27FC236}">
                <a16:creationId xmlns:a16="http://schemas.microsoft.com/office/drawing/2014/main" id="{C0AA42EF-8D48-64B4-C13D-B58FEFB0FC57}"/>
              </a:ext>
            </a:extLst>
          </p:cNvPr>
          <p:cNvSpPr txBox="1">
            <a:spLocks/>
          </p:cNvSpPr>
          <p:nvPr/>
        </p:nvSpPr>
        <p:spPr>
          <a:xfrm>
            <a:off x="5232400" y="4462744"/>
            <a:ext cx="1955410" cy="92987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400"/>
              </a:spcBef>
              <a:spcAft>
                <a:spcPts val="400"/>
              </a:spcAft>
              <a:buFont typeface="Arial" panose="020B0604020202020204" pitchFamily="34" charset="0"/>
              <a:buNone/>
              <a:defRPr lang="en-US" sz="1600" kern="1200" dirty="0" smtClean="0">
                <a:solidFill>
                  <a:schemeClr val="bg1"/>
                </a:solidFill>
                <a:latin typeface="+mn-lt"/>
                <a:ea typeface="+mn-ea"/>
                <a:cs typeface="+mn-cs"/>
              </a:defRPr>
            </a:lvl1pPr>
            <a:lvl2pPr marL="4572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2pPr>
            <a:lvl3pPr marL="9144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3pPr>
            <a:lvl4pPr marL="13716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4pPr>
            <a:lvl5pPr marL="1828800" indent="0" algn="l" defTabSz="914400" rtl="0" eaLnBrk="1" latinLnBrk="0" hangingPunct="1">
              <a:lnSpc>
                <a:spcPct val="100000"/>
              </a:lnSpc>
              <a:spcBef>
                <a:spcPts val="400"/>
              </a:spcBef>
              <a:spcAft>
                <a:spcPts val="400"/>
              </a:spcAft>
              <a:buFont typeface="Arial" panose="020B0604020202020204" pitchFamily="34" charset="0"/>
              <a:buNone/>
              <a:defRPr lang="fi-FI" sz="1800" kern="1200" dirty="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b="1"/>
              <a:t>Manager </a:t>
            </a:r>
            <a:br>
              <a:rPr lang="en-US" b="1"/>
            </a:br>
            <a:br>
              <a:rPr lang="en-US" b="1"/>
            </a:br>
            <a:r>
              <a:rPr lang="en-US"/>
              <a:t>Product Marketing</a:t>
            </a:r>
          </a:p>
        </p:txBody>
      </p:sp>
    </p:spTree>
    <p:extLst>
      <p:ext uri="{BB962C8B-B14F-4D97-AF65-F5344CB8AC3E}">
        <p14:creationId xmlns:p14="http://schemas.microsoft.com/office/powerpoint/2010/main" val="29432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8DB2-36B7-261A-99D5-7E3D5FC7DEA5}"/>
              </a:ext>
            </a:extLst>
          </p:cNvPr>
          <p:cNvSpPr>
            <a:spLocks noGrp="1"/>
          </p:cNvSpPr>
          <p:nvPr>
            <p:ph type="ctrTitle"/>
          </p:nvPr>
        </p:nvSpPr>
        <p:spPr/>
        <p:txBody>
          <a:bodyPr/>
          <a:lstStyle/>
          <a:p>
            <a:r>
              <a:rPr lang="en-US"/>
              <a:t>Integrated shopping experience</a:t>
            </a:r>
          </a:p>
        </p:txBody>
      </p:sp>
    </p:spTree>
    <p:extLst>
      <p:ext uri="{BB962C8B-B14F-4D97-AF65-F5344CB8AC3E}">
        <p14:creationId xmlns:p14="http://schemas.microsoft.com/office/powerpoint/2010/main" val="82890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BC83C-A09D-A65D-6398-3B9F2DCFD2D6}"/>
              </a:ext>
            </a:extLst>
          </p:cNvPr>
          <p:cNvSpPr>
            <a:spLocks noGrp="1"/>
          </p:cNvSpPr>
          <p:nvPr>
            <p:ph type="body" sz="quarter" idx="29"/>
          </p:nvPr>
        </p:nvSpPr>
        <p:spPr>
          <a:xfrm>
            <a:off x="1053323" y="3582738"/>
            <a:ext cx="2657187" cy="2338638"/>
          </a:xfrm>
        </p:spPr>
        <p:txBody>
          <a:bodyPr/>
          <a:lstStyle/>
          <a:p>
            <a:pPr algn="l"/>
            <a:r>
              <a:rPr lang="en-US" dirty="0"/>
              <a:t>Users have one place to start their purchasing journey</a:t>
            </a:r>
          </a:p>
          <a:p>
            <a:pPr algn="l"/>
            <a:r>
              <a:rPr lang="en-US" dirty="0"/>
              <a:t>Reducing number of clicks and bouncing between areas</a:t>
            </a:r>
          </a:p>
        </p:txBody>
      </p:sp>
      <p:sp>
        <p:nvSpPr>
          <p:cNvPr id="3" name="Text Placeholder 2">
            <a:extLst>
              <a:ext uri="{FF2B5EF4-FFF2-40B4-BE49-F238E27FC236}">
                <a16:creationId xmlns:a16="http://schemas.microsoft.com/office/drawing/2014/main" id="{3F0D9983-3687-9EF8-6904-9D45BB301895}"/>
              </a:ext>
            </a:extLst>
          </p:cNvPr>
          <p:cNvSpPr>
            <a:spLocks noGrp="1"/>
          </p:cNvSpPr>
          <p:nvPr>
            <p:ph type="body" sz="quarter" idx="30"/>
          </p:nvPr>
        </p:nvSpPr>
        <p:spPr/>
        <p:txBody>
          <a:bodyPr/>
          <a:lstStyle/>
          <a:p>
            <a:r>
              <a:rPr lang="en-US" dirty="0"/>
              <a:t>Seamless buying</a:t>
            </a:r>
          </a:p>
        </p:txBody>
      </p:sp>
      <p:sp>
        <p:nvSpPr>
          <p:cNvPr id="4" name="Text Placeholder 3">
            <a:extLst>
              <a:ext uri="{FF2B5EF4-FFF2-40B4-BE49-F238E27FC236}">
                <a16:creationId xmlns:a16="http://schemas.microsoft.com/office/drawing/2014/main" id="{D6A4CFA0-466C-8C35-1DA3-79AD136154F3}"/>
              </a:ext>
            </a:extLst>
          </p:cNvPr>
          <p:cNvSpPr>
            <a:spLocks noGrp="1"/>
          </p:cNvSpPr>
          <p:nvPr>
            <p:ph type="body" sz="quarter" idx="31"/>
          </p:nvPr>
        </p:nvSpPr>
        <p:spPr>
          <a:xfrm>
            <a:off x="4732976" y="3582738"/>
            <a:ext cx="2657186" cy="2338638"/>
          </a:xfrm>
        </p:spPr>
        <p:txBody>
          <a:bodyPr/>
          <a:lstStyle/>
          <a:p>
            <a:pPr algn="l"/>
            <a:r>
              <a:rPr lang="en-US" dirty="0"/>
              <a:t>Gives organizations ability to better control visibility </a:t>
            </a:r>
            <a:endParaRPr lang="fi-FI" dirty="0"/>
          </a:p>
        </p:txBody>
      </p:sp>
      <p:sp>
        <p:nvSpPr>
          <p:cNvPr id="5" name="Text Placeholder 4">
            <a:extLst>
              <a:ext uri="{FF2B5EF4-FFF2-40B4-BE49-F238E27FC236}">
                <a16:creationId xmlns:a16="http://schemas.microsoft.com/office/drawing/2014/main" id="{A69E19A3-700A-E9AF-0414-9FC47D682118}"/>
              </a:ext>
            </a:extLst>
          </p:cNvPr>
          <p:cNvSpPr>
            <a:spLocks noGrp="1"/>
          </p:cNvSpPr>
          <p:nvPr>
            <p:ph type="body" sz="quarter" idx="32"/>
          </p:nvPr>
        </p:nvSpPr>
        <p:spPr/>
        <p:txBody>
          <a:bodyPr vert="horz" lIns="91440" tIns="45720" rIns="91440" bIns="45720" rtlCol="0" anchor="t">
            <a:noAutofit/>
          </a:bodyPr>
          <a:lstStyle/>
          <a:p>
            <a:r>
              <a:rPr lang="en-US" dirty="0">
                <a:solidFill>
                  <a:schemeClr val="accent1"/>
                </a:solidFill>
              </a:rPr>
              <a:t>Better control</a:t>
            </a:r>
          </a:p>
        </p:txBody>
      </p:sp>
      <p:sp>
        <p:nvSpPr>
          <p:cNvPr id="6" name="Text Placeholder 5">
            <a:extLst>
              <a:ext uri="{FF2B5EF4-FFF2-40B4-BE49-F238E27FC236}">
                <a16:creationId xmlns:a16="http://schemas.microsoft.com/office/drawing/2014/main" id="{EB5A01FA-3A84-7A5A-B7BA-DAE01358673E}"/>
              </a:ext>
            </a:extLst>
          </p:cNvPr>
          <p:cNvSpPr>
            <a:spLocks noGrp="1"/>
          </p:cNvSpPr>
          <p:nvPr>
            <p:ph type="body" sz="quarter" idx="33"/>
          </p:nvPr>
        </p:nvSpPr>
        <p:spPr>
          <a:xfrm>
            <a:off x="8255000" y="3588754"/>
            <a:ext cx="2883677" cy="2338638"/>
          </a:xfrm>
        </p:spPr>
        <p:txBody>
          <a:bodyPr vert="horz" lIns="91440" tIns="45720" rIns="91440" bIns="45720" rtlCol="0" anchor="t">
            <a:noAutofit/>
          </a:bodyPr>
          <a:lstStyle/>
          <a:p>
            <a:pPr algn="l"/>
            <a:r>
              <a:rPr lang="en-US" dirty="0"/>
              <a:t>Closer to the familiar webshop experience</a:t>
            </a:r>
          </a:p>
          <a:p>
            <a:pPr algn="l"/>
            <a:endParaRPr lang="en-US" dirty="0"/>
          </a:p>
          <a:p>
            <a:pPr algn="l"/>
            <a:r>
              <a:rPr lang="en-US" dirty="0"/>
              <a:t>More savings and spend visibility when user are more likely to use Purchase</a:t>
            </a:r>
          </a:p>
        </p:txBody>
      </p:sp>
      <p:sp>
        <p:nvSpPr>
          <p:cNvPr id="7" name="Text Placeholder 6">
            <a:extLst>
              <a:ext uri="{FF2B5EF4-FFF2-40B4-BE49-F238E27FC236}">
                <a16:creationId xmlns:a16="http://schemas.microsoft.com/office/drawing/2014/main" id="{CB6673C9-9FF6-9B4A-37D7-A5ECBE6092D2}"/>
              </a:ext>
            </a:extLst>
          </p:cNvPr>
          <p:cNvSpPr>
            <a:spLocks noGrp="1"/>
          </p:cNvSpPr>
          <p:nvPr>
            <p:ph type="body" sz="quarter" idx="34"/>
          </p:nvPr>
        </p:nvSpPr>
        <p:spPr/>
        <p:txBody>
          <a:bodyPr/>
          <a:lstStyle/>
          <a:p>
            <a:r>
              <a:rPr lang="en-US" dirty="0"/>
              <a:t>Increased adoption</a:t>
            </a:r>
          </a:p>
        </p:txBody>
      </p:sp>
      <p:sp>
        <p:nvSpPr>
          <p:cNvPr id="8" name="Title 7">
            <a:extLst>
              <a:ext uri="{FF2B5EF4-FFF2-40B4-BE49-F238E27FC236}">
                <a16:creationId xmlns:a16="http://schemas.microsoft.com/office/drawing/2014/main" id="{DCE5B799-AE9C-9349-DFDC-424FD5E3B133}"/>
              </a:ext>
            </a:extLst>
          </p:cNvPr>
          <p:cNvSpPr>
            <a:spLocks noGrp="1"/>
          </p:cNvSpPr>
          <p:nvPr>
            <p:ph type="title"/>
          </p:nvPr>
        </p:nvSpPr>
        <p:spPr/>
        <p:txBody>
          <a:bodyPr/>
          <a:lstStyle/>
          <a:p>
            <a:r>
              <a:rPr lang="en-US" dirty="0"/>
              <a:t>Improved user experience</a:t>
            </a:r>
            <a:endParaRPr lang="fi-FI" dirty="0"/>
          </a:p>
        </p:txBody>
      </p:sp>
    </p:spTree>
    <p:extLst>
      <p:ext uri="{BB962C8B-B14F-4D97-AF65-F5344CB8AC3E}">
        <p14:creationId xmlns:p14="http://schemas.microsoft.com/office/powerpoint/2010/main" val="4202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C9B6B2B-1BD4-B7BA-EAC7-F136CEAB40C8}"/>
              </a:ext>
            </a:extLst>
          </p:cNvPr>
          <p:cNvSpPr/>
          <p:nvPr/>
        </p:nvSpPr>
        <p:spPr>
          <a:xfrm>
            <a:off x="187952" y="3291640"/>
            <a:ext cx="8267985" cy="1331228"/>
          </a:xfrm>
          <a:prstGeom prst="roundRect">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99709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Fira Sans"/>
              <a:ea typeface="+mn-ea"/>
              <a:cs typeface="+mn-cs"/>
            </a:endParaRPr>
          </a:p>
        </p:txBody>
      </p:sp>
      <p:sp>
        <p:nvSpPr>
          <p:cNvPr id="30" name="Rectangle: Rounded Corners 29">
            <a:extLst>
              <a:ext uri="{FF2B5EF4-FFF2-40B4-BE49-F238E27FC236}">
                <a16:creationId xmlns:a16="http://schemas.microsoft.com/office/drawing/2014/main" id="{177B7F62-F4BE-4A69-6907-4CA034110AE9}"/>
              </a:ext>
            </a:extLst>
          </p:cNvPr>
          <p:cNvSpPr/>
          <p:nvPr/>
        </p:nvSpPr>
        <p:spPr>
          <a:xfrm>
            <a:off x="187952" y="1904901"/>
            <a:ext cx="8267985" cy="1331228"/>
          </a:xfrm>
          <a:prstGeom prst="roundRect">
            <a:avLst>
              <a:gd name="adj" fmla="val 0"/>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99709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Fira Sans"/>
              <a:ea typeface="+mn-ea"/>
              <a:cs typeface="+mn-cs"/>
            </a:endParaRPr>
          </a:p>
        </p:txBody>
      </p:sp>
      <p:sp>
        <p:nvSpPr>
          <p:cNvPr id="31" name="Rectangle: Rounded Corners 30">
            <a:extLst>
              <a:ext uri="{FF2B5EF4-FFF2-40B4-BE49-F238E27FC236}">
                <a16:creationId xmlns:a16="http://schemas.microsoft.com/office/drawing/2014/main" id="{2F1B72DA-9B87-A1F2-2422-AF32AA8FCB56}"/>
              </a:ext>
            </a:extLst>
          </p:cNvPr>
          <p:cNvSpPr/>
          <p:nvPr/>
        </p:nvSpPr>
        <p:spPr>
          <a:xfrm>
            <a:off x="187952" y="517507"/>
            <a:ext cx="8267985" cy="1331228"/>
          </a:xfrm>
          <a:prstGeom prst="roundRect">
            <a:avLst>
              <a:gd name="adj" fmla="val 0"/>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997095"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Fira Sans"/>
              <a:ea typeface="+mn-ea"/>
              <a:cs typeface="+mn-cs"/>
            </a:endParaRPr>
          </a:p>
        </p:txBody>
      </p:sp>
      <p:sp>
        <p:nvSpPr>
          <p:cNvPr id="32" name="Text Placeholder 3">
            <a:extLst>
              <a:ext uri="{FF2B5EF4-FFF2-40B4-BE49-F238E27FC236}">
                <a16:creationId xmlns:a16="http://schemas.microsoft.com/office/drawing/2014/main" id="{7E951A15-0911-C1DE-EDC5-3330A6F0D74A}"/>
              </a:ext>
            </a:extLst>
          </p:cNvPr>
          <p:cNvSpPr txBox="1">
            <a:spLocks/>
          </p:cNvSpPr>
          <p:nvPr/>
        </p:nvSpPr>
        <p:spPr>
          <a:xfrm>
            <a:off x="2419350" y="514131"/>
            <a:ext cx="5875057" cy="1387067"/>
          </a:xfrm>
          <a:prstGeom prst="rect">
            <a:avLst/>
          </a:prstGeom>
        </p:spPr>
        <p:txBody>
          <a:bodyPr anchor="ctr"/>
          <a:lstStyle>
            <a:defPPr>
              <a:defRPr lang="en-US"/>
            </a:defPPr>
            <a:lvl1pPr marL="0"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1pPr>
            <a:lvl2pPr marL="609585"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2pPr>
            <a:lvl3pPr marL="1219170"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3pPr>
            <a:lvl4pPr marL="1828754"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4pPr>
            <a:lvl5pPr marL="2438339"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5pPr>
            <a:lvl6pPr marL="3047924"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6pPr>
            <a:lvl7pPr marL="3657509"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7pPr>
            <a:lvl8pPr marL="4267093" indent="-228600" algn="l" defTabSz="609585" rtl="0" eaLnBrk="1" latinLnBrk="0" hangingPunct="1">
              <a:lnSpc>
                <a:spcPct val="100000"/>
              </a:lnSpc>
              <a:spcBef>
                <a:spcPts val="400"/>
              </a:spcBef>
              <a:spcAft>
                <a:spcPts val="400"/>
              </a:spcAft>
              <a:buFont typeface="Arial" panose="020B0604020202020204" pitchFamily="34" charset="0"/>
              <a:buChar char="•"/>
              <a:defRPr sz="2400" kern="1200">
                <a:solidFill>
                  <a:schemeClr val="tx1"/>
                </a:solidFill>
                <a:latin typeface="+mn-lt"/>
                <a:ea typeface="+mn-ea"/>
                <a:cs typeface="+mn-cs"/>
              </a:defRPr>
            </a:lvl8pPr>
            <a:lvl9pPr marL="4876678" indent="0" algn="l" defTabSz="609585"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9pPr>
          </a:lstStyle>
          <a:p>
            <a:pPr indent="0">
              <a:buNone/>
            </a:pPr>
            <a:r>
              <a:rPr lang="en-US" sz="1800" dirty="0">
                <a:solidFill>
                  <a:schemeClr val="bg2"/>
                </a:solidFill>
                <a:ea typeface="Calibri" panose="020F0502020204030204" pitchFamily="34" charset="0"/>
                <a:cs typeface="Arial"/>
              </a:rPr>
              <a:t>More shopping enhancements and innovations coming</a:t>
            </a:r>
          </a:p>
        </p:txBody>
      </p:sp>
      <p:sp>
        <p:nvSpPr>
          <p:cNvPr id="33" name="Arrow: Pentagon 32">
            <a:extLst>
              <a:ext uri="{FF2B5EF4-FFF2-40B4-BE49-F238E27FC236}">
                <a16:creationId xmlns:a16="http://schemas.microsoft.com/office/drawing/2014/main" id="{3C5FB96E-815E-FC47-83BC-3C2E730750FE}"/>
              </a:ext>
            </a:extLst>
          </p:cNvPr>
          <p:cNvSpPr/>
          <p:nvPr/>
        </p:nvSpPr>
        <p:spPr>
          <a:xfrm>
            <a:off x="187952" y="517507"/>
            <a:ext cx="2012961" cy="1331228"/>
          </a:xfrm>
          <a:prstGeom prst="homePlat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dirty="0">
                <a:solidFill>
                  <a:srgbClr val="414EA4"/>
                </a:solidFill>
                <a:latin typeface="Fira Sans"/>
              </a:rPr>
              <a:t>ONE-STOP</a:t>
            </a:r>
            <a:r>
              <a:rPr kumimoji="0" lang="en-GB" sz="1400" b="1" i="0" u="none" strike="noStrike" kern="1200" cap="none" spc="0" normalizeH="0" baseline="0" noProof="0" dirty="0">
                <a:ln>
                  <a:noFill/>
                </a:ln>
                <a:solidFill>
                  <a:srgbClr val="414EA4"/>
                </a:solidFill>
                <a:effectLst/>
                <a:uLnTx/>
                <a:uFillTx/>
                <a:latin typeface="Fira Sans"/>
                <a:ea typeface="+mn-ea"/>
                <a:cs typeface="+mn-cs"/>
              </a:rPr>
              <a:t> SHOP </a:t>
            </a:r>
            <a:r>
              <a:rPr lang="en-GB" sz="1400" b="1" dirty="0">
                <a:solidFill>
                  <a:srgbClr val="414EA4"/>
                </a:solidFill>
                <a:latin typeface="Fira Sans"/>
              </a:rPr>
              <a:t>EXPERIENCE</a:t>
            </a:r>
            <a:endParaRPr kumimoji="0" lang="en-GB" sz="1400" b="1" i="0" u="none" strike="noStrike" kern="1200" cap="none" spc="0" normalizeH="0" baseline="0" noProof="0" dirty="0">
              <a:ln>
                <a:noFill/>
              </a:ln>
              <a:solidFill>
                <a:srgbClr val="414EA4"/>
              </a:solidFill>
              <a:effectLst/>
              <a:uLnTx/>
              <a:uFillTx/>
              <a:latin typeface="Fira Sans"/>
              <a:ea typeface="+mn-ea"/>
              <a:cs typeface="+mn-cs"/>
            </a:endParaRPr>
          </a:p>
        </p:txBody>
      </p:sp>
      <p:sp>
        <p:nvSpPr>
          <p:cNvPr id="34" name="Arrow: Pentagon 33">
            <a:extLst>
              <a:ext uri="{FF2B5EF4-FFF2-40B4-BE49-F238E27FC236}">
                <a16:creationId xmlns:a16="http://schemas.microsoft.com/office/drawing/2014/main" id="{BCA51824-049F-536E-B7DB-CE6E8F3493F2}"/>
              </a:ext>
            </a:extLst>
          </p:cNvPr>
          <p:cNvSpPr/>
          <p:nvPr/>
        </p:nvSpPr>
        <p:spPr>
          <a:xfrm>
            <a:off x="187952" y="1904573"/>
            <a:ext cx="2012961" cy="1331228"/>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Fira Sans"/>
                <a:ea typeface="+mn-ea"/>
                <a:cs typeface="+mn-cs"/>
              </a:rPr>
              <a:t>UNIVERSAL PRODUCT SEARCH</a:t>
            </a:r>
          </a:p>
        </p:txBody>
      </p:sp>
      <p:sp>
        <p:nvSpPr>
          <p:cNvPr id="35" name="Arrow: Pentagon 34">
            <a:extLst>
              <a:ext uri="{FF2B5EF4-FFF2-40B4-BE49-F238E27FC236}">
                <a16:creationId xmlns:a16="http://schemas.microsoft.com/office/drawing/2014/main" id="{DBB9AA7F-3229-3A4A-8DD6-31F1B53E3482}"/>
              </a:ext>
            </a:extLst>
          </p:cNvPr>
          <p:cNvSpPr/>
          <p:nvPr/>
        </p:nvSpPr>
        <p:spPr>
          <a:xfrm>
            <a:off x="187952" y="3295015"/>
            <a:ext cx="2012961" cy="1331228"/>
          </a:xfrm>
          <a:prstGeom prst="homePlate">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Fira Sans"/>
                <a:ea typeface="+mn-ea"/>
                <a:cs typeface="+mn-cs"/>
              </a:rPr>
              <a:t>SINGLE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Fira Sans"/>
                <a:ea typeface="+mn-ea"/>
                <a:cs typeface="+mn-cs"/>
              </a:rPr>
              <a:t>BASKET</a:t>
            </a:r>
          </a:p>
        </p:txBody>
      </p:sp>
      <p:sp>
        <p:nvSpPr>
          <p:cNvPr id="36" name="Text Placeholder 3">
            <a:extLst>
              <a:ext uri="{FF2B5EF4-FFF2-40B4-BE49-F238E27FC236}">
                <a16:creationId xmlns:a16="http://schemas.microsoft.com/office/drawing/2014/main" id="{046CE89A-31AF-8773-95F0-0917206C0B7D}"/>
              </a:ext>
            </a:extLst>
          </p:cNvPr>
          <p:cNvSpPr txBox="1">
            <a:spLocks/>
          </p:cNvSpPr>
          <p:nvPr/>
        </p:nvSpPr>
        <p:spPr>
          <a:xfrm>
            <a:off x="2424315" y="3297509"/>
            <a:ext cx="6094801" cy="1325359"/>
          </a:xfrm>
          <a:prstGeom prst="rect">
            <a:avLst/>
          </a:prstGeom>
        </p:spPr>
        <p:txBody>
          <a:bodyPr vert="horz" wrap="square" lIns="0" tIns="0" rIns="0" bIns="0" rtlCol="0" anchor="ctr">
            <a:noAutofit/>
          </a:bodyPr>
          <a:lstStyle>
            <a:defPPr>
              <a:defRPr lang="fi-FI"/>
            </a:defPPr>
            <a:lvl1pPr marR="0" lvl="0" indent="0" defTabSz="914377" fontAlgn="auto">
              <a:lnSpc>
                <a:spcPct val="90000"/>
              </a:lnSpc>
              <a:spcBef>
                <a:spcPts val="0"/>
              </a:spcBef>
              <a:spcAft>
                <a:spcPts val="0"/>
              </a:spcAft>
              <a:buClr>
                <a:srgbClr val="00A9CE"/>
              </a:buClr>
              <a:buSzTx/>
              <a:buFont typeface="Arial" panose="020B0604020202020204" pitchFamily="34" charset="0"/>
              <a:buNone/>
              <a:tabLst/>
              <a:defRPr kumimoji="0" b="0" i="0" u="none" strike="noStrike" cap="none" spc="0" normalizeH="0" baseline="0">
                <a:ln>
                  <a:noFill/>
                </a:ln>
                <a:solidFill>
                  <a:schemeClr val="bg1"/>
                </a:solidFill>
                <a:effectLst/>
                <a:uLnTx/>
                <a:uFillTx/>
                <a:ea typeface="Calibri" panose="020F0502020204030204" pitchFamily="34" charset="0"/>
                <a:cs typeface="Arial"/>
              </a:defRPr>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r>
              <a:rPr lang="en-US" dirty="0"/>
              <a:t>Simplified checkout experience</a:t>
            </a:r>
          </a:p>
        </p:txBody>
      </p:sp>
      <p:sp>
        <p:nvSpPr>
          <p:cNvPr id="37" name="Text Placeholder 3">
            <a:extLst>
              <a:ext uri="{FF2B5EF4-FFF2-40B4-BE49-F238E27FC236}">
                <a16:creationId xmlns:a16="http://schemas.microsoft.com/office/drawing/2014/main" id="{8D1B93AE-B9C4-A043-5145-549086BC2940}"/>
              </a:ext>
            </a:extLst>
          </p:cNvPr>
          <p:cNvSpPr txBox="1">
            <a:spLocks/>
          </p:cNvSpPr>
          <p:nvPr/>
        </p:nvSpPr>
        <p:spPr>
          <a:xfrm>
            <a:off x="2419349" y="1956709"/>
            <a:ext cx="5875059" cy="1331228"/>
          </a:xfrm>
          <a:prstGeom prst="rect">
            <a:avLst/>
          </a:prstGeom>
        </p:spPr>
        <p:txBody>
          <a:bodyPr vert="horz" wrap="square" lIns="0" tIns="0" rIns="0" bIns="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0"/>
              </a:spcAft>
              <a:buClr>
                <a:srgbClr val="00A9CE"/>
              </a:buClr>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ea typeface="Calibri" panose="020F0502020204030204" pitchFamily="34" charset="0"/>
                <a:cs typeface="Arial"/>
              </a:rPr>
              <a:t>Uniting search capabilities and benefits from both platforms </a:t>
            </a:r>
          </a:p>
        </p:txBody>
      </p:sp>
    </p:spTree>
    <p:extLst>
      <p:ext uri="{BB962C8B-B14F-4D97-AF65-F5344CB8AC3E}">
        <p14:creationId xmlns:p14="http://schemas.microsoft.com/office/powerpoint/2010/main" val="251679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C147-62E4-54B2-F1C2-2F35D4A6288C}"/>
              </a:ext>
            </a:extLst>
          </p:cNvPr>
          <p:cNvSpPr txBox="1">
            <a:spLocks/>
          </p:cNvSpPr>
          <p:nvPr/>
        </p:nvSpPr>
        <p:spPr>
          <a:xfrm>
            <a:off x="527051" y="320677"/>
            <a:ext cx="11523133" cy="667503"/>
          </a:xfrm>
          <a:prstGeom prst="rect">
            <a:avLst/>
          </a:prstGeom>
        </p:spPr>
        <p:txBody>
          <a:bodyPr/>
          <a:lstStyle>
            <a:defPPr>
              <a:defRPr lang="en-US"/>
            </a:defPPr>
            <a:lvl1pPr marL="0" algn="l" defTabSz="609585" rtl="0" eaLnBrk="1" latinLnBrk="0" hangingPunct="1">
              <a:lnSpc>
                <a:spcPct val="90000"/>
              </a:lnSpc>
              <a:spcBef>
                <a:spcPct val="0"/>
              </a:spcBef>
              <a:buNone/>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bg1"/>
                </a:solidFill>
              </a:rPr>
              <a:t>Demo</a:t>
            </a:r>
          </a:p>
        </p:txBody>
      </p:sp>
      <p:pic>
        <p:nvPicPr>
          <p:cNvPr id="3" name="Picture 2" descr="Graphical user interface&#10;&#10;Description automatically generated">
            <a:extLst>
              <a:ext uri="{FF2B5EF4-FFF2-40B4-BE49-F238E27FC236}">
                <a16:creationId xmlns:a16="http://schemas.microsoft.com/office/drawing/2014/main" id="{A1009BDE-8BA0-EFFA-6656-CB6C7598293E}"/>
              </a:ext>
            </a:extLst>
          </p:cNvPr>
          <p:cNvPicPr>
            <a:picLocks noChangeAspect="1"/>
          </p:cNvPicPr>
          <p:nvPr/>
        </p:nvPicPr>
        <p:blipFill>
          <a:blip r:embed="rId3"/>
          <a:stretch>
            <a:fillRect/>
          </a:stretch>
        </p:blipFill>
        <p:spPr>
          <a:xfrm>
            <a:off x="1428750" y="1336406"/>
            <a:ext cx="7802760" cy="44547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59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A5A1-1016-2F59-43F3-0CDCC19D4E46}"/>
              </a:ext>
            </a:extLst>
          </p:cNvPr>
          <p:cNvSpPr>
            <a:spLocks noGrp="1"/>
          </p:cNvSpPr>
          <p:nvPr>
            <p:ph type="ctrTitle"/>
          </p:nvPr>
        </p:nvSpPr>
        <p:spPr/>
        <p:txBody>
          <a:bodyPr/>
          <a:lstStyle/>
          <a:p>
            <a:r>
              <a:rPr lang="en-US" sz="3600" dirty="0"/>
              <a:t>New features</a:t>
            </a:r>
          </a:p>
        </p:txBody>
      </p:sp>
    </p:spTree>
    <p:extLst>
      <p:ext uri="{BB962C8B-B14F-4D97-AF65-F5344CB8AC3E}">
        <p14:creationId xmlns:p14="http://schemas.microsoft.com/office/powerpoint/2010/main" val="328693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8777-0C1B-44C8-0212-F3EA4A5C2714}"/>
              </a:ext>
            </a:extLst>
          </p:cNvPr>
          <p:cNvSpPr>
            <a:spLocks noGrp="1"/>
          </p:cNvSpPr>
          <p:nvPr>
            <p:ph type="title"/>
          </p:nvPr>
        </p:nvSpPr>
        <p:spPr/>
        <p:txBody>
          <a:bodyPr/>
          <a:lstStyle/>
          <a:p>
            <a:r>
              <a:rPr lang="fi-FI" dirty="0"/>
              <a:t>Amazon </a:t>
            </a:r>
            <a:r>
              <a:rPr lang="en-US" dirty="0"/>
              <a:t>federated</a:t>
            </a:r>
            <a:r>
              <a:rPr lang="fi-FI" dirty="0"/>
              <a:t> </a:t>
            </a:r>
            <a:r>
              <a:rPr lang="en-US" dirty="0"/>
              <a:t>search</a:t>
            </a:r>
          </a:p>
        </p:txBody>
      </p:sp>
      <p:pic>
        <p:nvPicPr>
          <p:cNvPr id="4" name="Picture 3" descr="Graphical user interface&#10;&#10;Description automatically generated">
            <a:extLst>
              <a:ext uri="{FF2B5EF4-FFF2-40B4-BE49-F238E27FC236}">
                <a16:creationId xmlns:a16="http://schemas.microsoft.com/office/drawing/2014/main" id="{8C200077-B03A-DFDA-D400-9CEB04C72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74" y="1193076"/>
            <a:ext cx="6432200" cy="53091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48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E76E-35E1-5B33-E739-9F667BD9BCF4}"/>
              </a:ext>
            </a:extLst>
          </p:cNvPr>
          <p:cNvSpPr>
            <a:spLocks noGrp="1"/>
          </p:cNvSpPr>
          <p:nvPr>
            <p:ph type="title"/>
          </p:nvPr>
        </p:nvSpPr>
        <p:spPr/>
        <p:txBody>
          <a:bodyPr/>
          <a:lstStyle/>
          <a:p>
            <a:r>
              <a:rPr lang="en-US" dirty="0"/>
              <a:t>Ratings and reviews</a:t>
            </a:r>
          </a:p>
        </p:txBody>
      </p:sp>
      <p:pic>
        <p:nvPicPr>
          <p:cNvPr id="6" name="Picture 5">
            <a:extLst>
              <a:ext uri="{FF2B5EF4-FFF2-40B4-BE49-F238E27FC236}">
                <a16:creationId xmlns:a16="http://schemas.microsoft.com/office/drawing/2014/main" id="{19A6DA33-D6BB-1DA6-F180-81F62DD4D1F6}"/>
              </a:ext>
            </a:extLst>
          </p:cNvPr>
          <p:cNvPicPr>
            <a:picLocks noChangeAspect="1"/>
          </p:cNvPicPr>
          <p:nvPr/>
        </p:nvPicPr>
        <p:blipFill>
          <a:blip r:embed="rId3"/>
          <a:stretch>
            <a:fillRect/>
          </a:stretch>
        </p:blipFill>
        <p:spPr>
          <a:xfrm>
            <a:off x="686957" y="1397000"/>
            <a:ext cx="7643632" cy="4330700"/>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6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pptx" id="{8B9DF28E-3860-47AB-928E-053B0C4E15C1}" vid="{FBCD8AF6-C6B1-4054-A4B7-3E2552042D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B8B9DD501F744992CF642693F002EB" ma:contentTypeVersion="17" ma:contentTypeDescription="Create a new document." ma:contentTypeScope="" ma:versionID="2bfa31d6d2ec3a0dc3854fd4be206065">
  <xsd:schema xmlns:xsd="http://www.w3.org/2001/XMLSchema" xmlns:xs="http://www.w3.org/2001/XMLSchema" xmlns:p="http://schemas.microsoft.com/office/2006/metadata/properties" xmlns:ns2="e1a37124-4803-42fa-adb4-82919dbb830e" xmlns:ns3="6eda3226-0021-4896-9b2f-8dea6560b308" xmlns:ns4="3e258f14-2a69-401c-90cf-aa142bca5179" targetNamespace="http://schemas.microsoft.com/office/2006/metadata/properties" ma:root="true" ma:fieldsID="2e3c3d10f4e21ba80377df59da45946f" ns2:_="" ns3:_="" ns4:_="">
    <xsd:import namespace="e1a37124-4803-42fa-adb4-82919dbb830e"/>
    <xsd:import namespace="6eda3226-0021-4896-9b2f-8dea6560b308"/>
    <xsd:import namespace="3e258f14-2a69-401c-90cf-aa142bca51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a37124-4803-42fa-adb4-82919dbb8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da3226-0021-4896-9b2f-8dea6560b3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258f14-2a69-401c-90cf-aa142bca517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650ac59-3dd0-493d-8748-553a9c78b2a4}" ma:internalName="TaxCatchAll" ma:showField="CatchAllData" ma:web="6eda3226-0021-4896-9b2f-8dea6560b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a37124-4803-42fa-adb4-82919dbb830e">
      <Terms xmlns="http://schemas.microsoft.com/office/infopath/2007/PartnerControls"/>
    </lcf76f155ced4ddcb4097134ff3c332f>
    <TaxCatchAll xmlns="3e258f14-2a69-401c-90cf-aa142bca5179" xsi:nil="true"/>
  </documentManagement>
</p:properties>
</file>

<file path=customXml/itemProps1.xml><?xml version="1.0" encoding="utf-8"?>
<ds:datastoreItem xmlns:ds="http://schemas.openxmlformats.org/officeDocument/2006/customXml" ds:itemID="{0D3E4DAB-47F2-461E-A9C2-62CC901863AB}"/>
</file>

<file path=customXml/itemProps2.xml><?xml version="1.0" encoding="utf-8"?>
<ds:datastoreItem xmlns:ds="http://schemas.openxmlformats.org/officeDocument/2006/customXml" ds:itemID="{473E97D2-29FB-4CFB-9072-F0A24C572BB0}"/>
</file>

<file path=customXml/itemProps3.xml><?xml version="1.0" encoding="utf-8"?>
<ds:datastoreItem xmlns:ds="http://schemas.openxmlformats.org/officeDocument/2006/customXml" ds:itemID="{F94F733F-45F9-4E4E-A2D8-6CA46163CED4}"/>
</file>

<file path=docProps/app.xml><?xml version="1.0" encoding="utf-8"?>
<Properties xmlns="http://schemas.openxmlformats.org/officeDocument/2006/extended-properties" xmlns:vt="http://schemas.openxmlformats.org/officeDocument/2006/docPropsVTypes">
  <Template>blank</Template>
  <TotalTime>2577</TotalTime>
  <Words>749</Words>
  <Application>Microsoft Office PowerPoint</Application>
  <PresentationFormat>Widescreen</PresentationFormat>
  <Paragraphs>105</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Basware Bespoke 27 April</vt:lpstr>
      <vt:lpstr>Hosts</vt:lpstr>
      <vt:lpstr>Integrated shopping experience</vt:lpstr>
      <vt:lpstr>Improved user experience</vt:lpstr>
      <vt:lpstr>PowerPoint Presentation</vt:lpstr>
      <vt:lpstr>PowerPoint Presentation</vt:lpstr>
      <vt:lpstr>New features</vt:lpstr>
      <vt:lpstr>Amazon federated search</vt:lpstr>
      <vt:lpstr>Ratings and reviews</vt:lpstr>
      <vt:lpstr>Weighted preferred items</vt:lpstr>
      <vt:lpstr>Procurement roadmap</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Dimension based line-level approval for purchase orders</dc:title>
  <dc:creator>Taija Björklund</dc:creator>
  <cp:lastModifiedBy>Taija Björklund</cp:lastModifiedBy>
  <cp:revision>5</cp:revision>
  <cp:lastPrinted>2023-04-24T13:17:19Z</cp:lastPrinted>
  <dcterms:created xsi:type="dcterms:W3CDTF">2023-04-13T12:46:54Z</dcterms:created>
  <dcterms:modified xsi:type="dcterms:W3CDTF">2023-04-26T18:05:44Z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0x01010065B8B9DD501F744992CF642693F002EB</vt:lpwstr>
  </property>
</Properties>
</file>